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0" r:id="rId15"/>
    <p:sldId id="369" r:id="rId16"/>
    <p:sldId id="341" r:id="rId17"/>
    <p:sldId id="343" r:id="rId18"/>
    <p:sldId id="370" r:id="rId19"/>
    <p:sldId id="346" r:id="rId20"/>
    <p:sldId id="374" r:id="rId21"/>
    <p:sldId id="347" r:id="rId22"/>
    <p:sldId id="348" r:id="rId23"/>
    <p:sldId id="349" r:id="rId24"/>
    <p:sldId id="385" r:id="rId25"/>
    <p:sldId id="382" r:id="rId26"/>
    <p:sldId id="356" r:id="rId27"/>
    <p:sldId id="352" r:id="rId28"/>
    <p:sldId id="380" r:id="rId29"/>
    <p:sldId id="384" r:id="rId30"/>
    <p:sldId id="383" r:id="rId31"/>
    <p:sldId id="357" r:id="rId32"/>
    <p:sldId id="365" r:id="rId33"/>
    <p:sldId id="366" r:id="rId34"/>
    <p:sldId id="379" r:id="rId35"/>
    <p:sldId id="378" r:id="rId36"/>
    <p:sldId id="363" r:id="rId37"/>
    <p:sldId id="362" r:id="rId38"/>
    <p:sldId id="358" r:id="rId39"/>
    <p:sldId id="375" r:id="rId40"/>
    <p:sldId id="376" r:id="rId41"/>
    <p:sldId id="359" r:id="rId42"/>
    <p:sldId id="351"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4092" autoAdjust="0"/>
    <p:restoredTop sz="58038"/>
  </p:normalViewPr>
  <p:slideViewPr>
    <p:cSldViewPr snapToGrid="0">
      <p:cViewPr varScale="1">
        <p:scale>
          <a:sx n="110" d="100"/>
          <a:sy n="110" d="100"/>
        </p:scale>
        <p:origin x="744" y="184"/>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5/3/21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In this segment of the course I will introduce you to container technologies.</a:t>
            </a:r>
          </a:p>
          <a:p>
            <a:r>
              <a:rPr lang="en-US" dirty="0"/>
              <a:t> First we will have a look for what caused the need for this technology. </a:t>
            </a:r>
          </a:p>
          <a:p>
            <a:r>
              <a:rPr lang="en-US" dirty="0"/>
              <a:t>Then we explore what a container actually is, how it compares to a virtual machine and finishing with the most common docker commands.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containers the headache cause by the matrix from hell is suddenly gone.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For developers the long standing promise that Java gave finally came through, build once and run anywhere. As an added bonus, admins only need to configure once and then run everywhere. Apps are isolated, no more hassle with missing dependencies, no inconsistencies, improved speed and reliability etc. Great, isn’t it? This is usually the point where all the issues come up – but not here. It is as great as it sounds. Container do make your life much simpler.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our laptop or desktop computer, we are the only one using resources. A computer farm usually hosts dozen or hundreds to thousands of users.  Resources need to be shared fairly between all users, and great care must be taken to ensure users only have access their data or data to that has been shared with them.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are a mix of processors, differing in their speed and the amount of RAM available. Hard drives can be mechanical or solid state. Some areas are backed up, some not. Network connections can have variable speed.</a:t>
            </a:r>
          </a:p>
          <a:p>
            <a:r>
              <a:rPr lang="en-US" dirty="0"/>
              <a:t>How are all these separations handled?</a:t>
            </a:r>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2567471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namespace is a group of related elements that each have a unique name or identifier. There are several different types of namespaces, and each one has a specific syntax used to define the corresponding elements. Each element within a namespace has a "local name" that serves as a unique identifier. </a:t>
            </a:r>
          </a:p>
          <a:p>
            <a:r>
              <a:rPr lang="en-GB" sz="1200" b="0" i="0" kern="1200" dirty="0">
                <a:solidFill>
                  <a:schemeClr val="tx1"/>
                </a:solidFill>
                <a:effectLst/>
                <a:latin typeface="+mn-lt"/>
                <a:ea typeface="+mn-ea"/>
                <a:cs typeface="+mn-cs"/>
              </a:rPr>
              <a:t>The world wide web is probably the most widely known namespace. Let’s look at at the same element (</a:t>
            </a:r>
            <a:r>
              <a:rPr lang="en-GB" sz="1200" b="0" i="0" kern="1200" dirty="0" err="1">
                <a:solidFill>
                  <a:schemeClr val="tx1"/>
                </a:solidFill>
                <a:effectLst/>
                <a:latin typeface="+mn-lt"/>
                <a:ea typeface="+mn-ea"/>
                <a:cs typeface="+mn-cs"/>
              </a:rPr>
              <a:t>whitehouse</a:t>
            </a:r>
            <a:r>
              <a:rPr lang="en-GB" sz="1200" b="0" i="0" kern="1200" dirty="0">
                <a:solidFill>
                  <a:schemeClr val="tx1"/>
                </a:solidFill>
                <a:effectLst/>
                <a:latin typeface="+mn-lt"/>
                <a:ea typeface="+mn-ea"/>
                <a:cs typeface="+mn-cs"/>
              </a:rPr>
              <a:t>) in two namespaces (gov CLICK and com CLICK). </a:t>
            </a:r>
          </a:p>
          <a:p>
            <a:r>
              <a:rPr lang="en-GB" sz="1200" b="0" i="0" kern="1200" dirty="0">
                <a:solidFill>
                  <a:schemeClr val="tx1"/>
                </a:solidFill>
                <a:effectLst/>
                <a:latin typeface="+mn-lt"/>
                <a:ea typeface="+mn-ea"/>
                <a:cs typeface="+mn-cs"/>
              </a:rPr>
              <a:t>Though the element is the same, the content is very different.</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223967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Namespaces</a:t>
            </a:r>
            <a:r>
              <a:rPr lang="en-GB" sz="1200" b="0" i="0" kern="1200" dirty="0">
                <a:solidFill>
                  <a:schemeClr val="tx1"/>
                </a:solidFill>
                <a:effectLst/>
                <a:latin typeface="+mn-lt"/>
                <a:ea typeface="+mn-ea"/>
                <a:cs typeface="+mn-cs"/>
              </a:rPr>
              <a:t> are a feature of the Linux kernel that partitions kernel resources such that one set of </a:t>
            </a:r>
            <a:r>
              <a:rPr lang="en-GB" sz="1200" b="0" i="0" u="none" strike="noStrike" kern="1200" dirty="0">
                <a:solidFill>
                  <a:schemeClr val="tx1"/>
                </a:solidFill>
                <a:effectLst/>
                <a:latin typeface="+mn-lt"/>
                <a:ea typeface="+mn-ea"/>
                <a:cs typeface="+mn-cs"/>
              </a:rPr>
              <a:t>processes</a:t>
            </a:r>
            <a:r>
              <a:rPr lang="en-GB" sz="1200" b="0" i="0" kern="1200" dirty="0">
                <a:solidFill>
                  <a:schemeClr val="tx1"/>
                </a:solidFill>
                <a:effectLst/>
                <a:latin typeface="+mn-lt"/>
                <a:ea typeface="+mn-ea"/>
                <a:cs typeface="+mn-cs"/>
              </a:rPr>
              <a:t> sees one set of resources while another set of processes sees a different set of resources.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The feature works by having the same namespace for a set of resources and processes, but those namespaces refer to distinct resources. Resources may exist in multiple spaces. Examples are listed here, one of the most important ones for us is the Control group namespace, it l</a:t>
            </a:r>
            <a:r>
              <a:rPr lang="en-GB" sz="1200" dirty="0"/>
              <a:t>imits, accounts for, and isolates the resource usage of a collection of processes.</a:t>
            </a:r>
            <a:endParaRPr lang="en-US" sz="1200" dirty="0"/>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The Time Namespace also gets a special mentioning as it has been specifically designed for container support Support Has Been Added to The Linux 5.6 Kernel in March 2020. </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a:solidFill>
                  <a:schemeClr val="tx1"/>
                </a:solidFill>
                <a:effectLst/>
                <a:latin typeface="+mn-lt"/>
                <a:ea typeface="+mn-ea"/>
                <a:cs typeface="+mn-cs"/>
              </a:rPr>
              <a:t>That is how the magic works</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question when starting with containers is “What is the difference between a container and a Virtual Machine?”</a:t>
            </a:r>
          </a:p>
        </p:txBody>
      </p:sp>
      <p:sp>
        <p:nvSpPr>
          <p:cNvPr id="4" name="Slide Number Placeholder 3"/>
          <p:cNvSpPr>
            <a:spLocks noGrp="1"/>
          </p:cNvSpPr>
          <p:nvPr>
            <p:ph type="sldNum" sz="quarter" idx="5"/>
          </p:nvPr>
        </p:nvSpPr>
        <p:spPr/>
        <p:txBody>
          <a:bodyPr/>
          <a:lstStyle/>
          <a:p>
            <a:fld id="{D9BA2D70-C088-423F-8518-452E86B65DCC}" type="slidenum">
              <a:rPr lang="en-US" smtClean="0"/>
              <a:pPr/>
              <a:t>18</a:t>
            </a:fld>
            <a:endParaRPr lang="en-US"/>
          </a:p>
        </p:txBody>
      </p:sp>
    </p:spTree>
    <p:extLst>
      <p:ext uri="{BB962C8B-B14F-4D97-AF65-F5344CB8AC3E}">
        <p14:creationId xmlns:p14="http://schemas.microsoft.com/office/powerpoint/2010/main" val="8650196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go into details, a quick recap on what a operating system is.</a:t>
            </a:r>
          </a:p>
          <a:p>
            <a:r>
              <a:rPr lang="en-GB" sz="1200" b="0" i="0" kern="1200" dirty="0">
                <a:solidFill>
                  <a:schemeClr val="tx1"/>
                </a:solidFill>
                <a:effectLst/>
                <a:latin typeface="+mn-lt"/>
                <a:ea typeface="+mn-ea"/>
                <a:cs typeface="+mn-cs"/>
              </a:rPr>
              <a:t>An Operating System,  is a piece of software that controls the hardware components of a system, be it a phone, laptop or a server. </a:t>
            </a:r>
          </a:p>
          <a:p>
            <a:r>
              <a:rPr lang="en-GB" sz="1200" b="0" i="0" kern="1200" dirty="0">
                <a:solidFill>
                  <a:schemeClr val="tx1"/>
                </a:solidFill>
                <a:effectLst/>
                <a:latin typeface="+mn-lt"/>
                <a:ea typeface="+mn-ea"/>
                <a:cs typeface="+mn-cs"/>
              </a:rPr>
              <a:t>It oversees the communication between the software and the hardware.</a:t>
            </a:r>
            <a:endParaRPr lang="en-US" dirty="0"/>
          </a:p>
          <a:p>
            <a:r>
              <a:rPr lang="en-US" dirty="0"/>
              <a:t>The Kernel is the interface between hardware and software</a:t>
            </a:r>
          </a:p>
          <a:p>
            <a:r>
              <a:rPr lang="en-US" dirty="0"/>
              <a:t>On top of the Kernel, we have sets of software, and they differ in their type desktops, package managers, compilers etc.</a:t>
            </a:r>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virtual machine is the virtualization/emulation of a computer system. </a:t>
            </a:r>
          </a:p>
          <a:p>
            <a:r>
              <a:rPr lang="en-GB" sz="1200" b="0" i="0" kern="1200" dirty="0">
                <a:solidFill>
                  <a:schemeClr val="tx1"/>
                </a:solidFill>
                <a:effectLst/>
                <a:latin typeface="+mn-lt"/>
                <a:ea typeface="+mn-ea"/>
                <a:cs typeface="+mn-cs"/>
              </a:rPr>
              <a:t>Virtual machines are based on computer architectures and provide the functionality of a physical computer. </a:t>
            </a:r>
          </a:p>
          <a:p>
            <a:r>
              <a:rPr lang="en-GB" sz="1200" b="0" i="0" kern="1200" dirty="0">
                <a:solidFill>
                  <a:schemeClr val="tx1"/>
                </a:solidFill>
                <a:effectLst/>
                <a:latin typeface="+mn-lt"/>
                <a:ea typeface="+mn-ea"/>
                <a:cs typeface="+mn-cs"/>
              </a:rPr>
              <a:t>The  virtual machine monitor is called hypervisor; it is computer software, firmware or hardware that creates and runs virtual machines. </a:t>
            </a:r>
          </a:p>
          <a:p>
            <a:r>
              <a:rPr lang="en-GB" sz="1200" b="0" i="0" kern="1200" dirty="0">
                <a:solidFill>
                  <a:schemeClr val="tx1"/>
                </a:solidFill>
                <a:effectLst/>
                <a:latin typeface="+mn-lt"/>
                <a:ea typeface="+mn-ea"/>
                <a:cs typeface="+mn-cs"/>
              </a:rPr>
              <a:t>Each VM is a full operating system.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differs in a way that it shares as many resources as possible. </a:t>
            </a:r>
          </a:p>
          <a:p>
            <a:r>
              <a:rPr lang="en-US" dirty="0"/>
              <a:t>Each container only has the additional software that is necessary to run the application inside. </a:t>
            </a:r>
          </a:p>
          <a:p>
            <a:r>
              <a:rPr lang="en-US" dirty="0"/>
              <a:t>It shares all system libraries with the OS kernel</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difference between the two becomes apparent in this overview.</a:t>
            </a:r>
          </a:p>
          <a:p>
            <a:r>
              <a:rPr lang="en-GB" sz="1200" b="0" i="0" kern="1200" dirty="0">
                <a:solidFill>
                  <a:schemeClr val="tx1"/>
                </a:solidFill>
                <a:effectLst/>
                <a:latin typeface="+mn-lt"/>
                <a:ea typeface="+mn-ea"/>
                <a:cs typeface="+mn-cs"/>
              </a:rPr>
              <a:t>Each Virtual Machine comes with a full operating system, which makes it much slower and more heavy.</a:t>
            </a:r>
          </a:p>
          <a:p>
            <a:r>
              <a:rPr lang="en-GB" sz="1200" b="0" i="0" kern="1200" dirty="0">
                <a:solidFill>
                  <a:schemeClr val="tx1"/>
                </a:solidFill>
                <a:effectLst/>
                <a:latin typeface="+mn-lt"/>
                <a:ea typeface="+mn-ea"/>
                <a:cs typeface="+mn-cs"/>
              </a:rPr>
              <a:t>But, is it always either or? Of course not!</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22</a:t>
            </a:fld>
            <a:endParaRPr lang="en-US"/>
          </a:p>
        </p:txBody>
      </p:sp>
    </p:spTree>
    <p:extLst>
      <p:ext uri="{BB962C8B-B14F-4D97-AF65-F5344CB8AC3E}">
        <p14:creationId xmlns:p14="http://schemas.microsoft.com/office/powerpoint/2010/main" val="415814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machines and Docker are not exclusive, rather the opposite, they are run together quite often. </a:t>
            </a:r>
          </a:p>
          <a:p>
            <a:r>
              <a:rPr lang="en-GB" sz="1200" b="0" i="0" kern="1200" dirty="0">
                <a:solidFill>
                  <a:schemeClr val="tx1"/>
                </a:solidFill>
                <a:effectLst/>
                <a:latin typeface="+mn-lt"/>
                <a:ea typeface="+mn-ea"/>
                <a:cs typeface="+mn-cs"/>
              </a:rPr>
              <a:t>Tools like </a:t>
            </a:r>
            <a:r>
              <a:rPr lang="en-GB" sz="1200" b="0" i="0" kern="1200" dirty="0" err="1">
                <a:solidFill>
                  <a:schemeClr val="tx1"/>
                </a:solidFill>
                <a:effectLst/>
                <a:latin typeface="+mn-lt"/>
                <a:ea typeface="+mn-ea"/>
                <a:cs typeface="+mn-cs"/>
              </a:rPr>
              <a:t>Vmware’s</a:t>
            </a:r>
            <a:r>
              <a:rPr lang="en-GB" sz="1200" b="0" i="0" kern="1200" dirty="0">
                <a:solidFill>
                  <a:schemeClr val="tx1"/>
                </a:solidFill>
                <a:effectLst/>
                <a:latin typeface="+mn-lt"/>
                <a:ea typeface="+mn-ea"/>
                <a:cs typeface="+mn-cs"/>
              </a:rPr>
              <a:t> vSphere, a VMware's virtualization platform, transforms data centres into aggregated computing infrastructures, Amazon AWS and Google Cloud platform provide VM’s on demand which then host docker docker engines.</a:t>
            </a:r>
          </a:p>
          <a:p>
            <a:r>
              <a:rPr lang="en-GB" sz="1200" b="0" i="0" kern="1200" dirty="0">
                <a:solidFill>
                  <a:schemeClr val="tx1"/>
                </a:solidFill>
                <a:effectLst/>
                <a:latin typeface="+mn-lt"/>
                <a:ea typeface="+mn-ea"/>
                <a:cs typeface="+mn-cs"/>
              </a:rPr>
              <a:t>This makes it possible to run mix of VMs, docker container, operating systems, networks etc.</a:t>
            </a:r>
          </a:p>
          <a:p>
            <a:r>
              <a:rPr lang="en-GB" sz="1200" b="0" i="0" kern="1200" dirty="0">
                <a:solidFill>
                  <a:schemeClr val="tx1"/>
                </a:solidFill>
                <a:effectLst/>
                <a:latin typeface="+mn-lt"/>
                <a:ea typeface="+mn-ea"/>
                <a:cs typeface="+mn-cs"/>
              </a:rPr>
              <a:t>The world is your oyster.</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23</a:t>
            </a:fld>
            <a:endParaRPr lang="en-US"/>
          </a:p>
        </p:txBody>
      </p:sp>
    </p:spTree>
    <p:extLst>
      <p:ext uri="{BB962C8B-B14F-4D97-AF65-F5344CB8AC3E}">
        <p14:creationId xmlns:p14="http://schemas.microsoft.com/office/powerpoint/2010/main" val="2316762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all this theory, let’s finally get into more practical aspects of Docker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4000654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It all starts with a script of instructions that define how to build a specific Docker image. </a:t>
            </a:r>
          </a:p>
          <a:p>
            <a:r>
              <a:rPr lang="en-GB" sz="1200" b="0" i="0" kern="1200" dirty="0">
                <a:solidFill>
                  <a:schemeClr val="tx1"/>
                </a:solidFill>
                <a:effectLst/>
                <a:latin typeface="+mn-lt"/>
                <a:ea typeface="+mn-ea"/>
                <a:cs typeface="+mn-cs"/>
              </a:rPr>
              <a:t>This script is called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The file automatically executes the outlined commands and creates a Docker image.</a:t>
            </a:r>
          </a:p>
          <a:p>
            <a:r>
              <a:rPr lang="en-GB" sz="1200" b="0" i="0" kern="1200" dirty="0">
                <a:solidFill>
                  <a:schemeClr val="tx1"/>
                </a:solidFill>
                <a:effectLst/>
                <a:latin typeface="+mn-lt"/>
                <a:ea typeface="+mn-ea"/>
                <a:cs typeface="+mn-cs"/>
              </a:rPr>
              <a:t>The command for creating an image from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docker build.</a:t>
            </a:r>
          </a:p>
          <a:p>
            <a:r>
              <a:rPr lang="en-GB" sz="1200" b="0" i="0" kern="1200" dirty="0">
                <a:solidFill>
                  <a:schemeClr val="tx1"/>
                </a:solidFill>
                <a:effectLst/>
                <a:latin typeface="+mn-lt"/>
                <a:ea typeface="+mn-ea"/>
                <a:cs typeface="+mn-cs"/>
              </a:rPr>
              <a:t>The image is then used as a template or base  to run an application. </a:t>
            </a:r>
          </a:p>
          <a:p>
            <a:r>
              <a:rPr lang="en-GB" sz="1200" b="0" i="0" kern="1200" dirty="0">
                <a:solidFill>
                  <a:schemeClr val="tx1"/>
                </a:solidFill>
                <a:effectLst/>
                <a:latin typeface="+mn-lt"/>
                <a:ea typeface="+mn-ea"/>
                <a:cs typeface="+mn-cs"/>
              </a:rPr>
              <a:t>The application needs an isolated environment in which to run – as discussed earlier, this is a container.</a:t>
            </a:r>
          </a:p>
          <a:p>
            <a:r>
              <a:rPr lang="en-GB" sz="1200" b="0" i="0" kern="1200" dirty="0">
                <a:solidFill>
                  <a:schemeClr val="tx1"/>
                </a:solidFill>
                <a:effectLst/>
                <a:latin typeface="+mn-lt"/>
                <a:ea typeface="+mn-ea"/>
                <a:cs typeface="+mn-cs"/>
              </a:rPr>
              <a:t>What exactly is a </a:t>
            </a:r>
            <a:r>
              <a:rPr lang="en-GB" sz="1200" b="0"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25</a:t>
            </a:fld>
            <a:endParaRPr lang="en-US"/>
          </a:p>
        </p:txBody>
      </p:sp>
    </p:spTree>
    <p:extLst>
      <p:ext uri="{BB962C8B-B14F-4D97-AF65-F5344CB8AC3E}">
        <p14:creationId xmlns:p14="http://schemas.microsoft.com/office/powerpoint/2010/main" val="2908514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a:t>
            </a:r>
            <a:r>
              <a:rPr lang="en-GB" sz="1200" b="1" i="0" kern="1200" dirty="0" err="1">
                <a:solidFill>
                  <a:schemeClr val="tx1"/>
                </a:solidFill>
                <a:effectLst/>
                <a:latin typeface="+mn-lt"/>
                <a:ea typeface="+mn-ea"/>
                <a:cs typeface="+mn-cs"/>
              </a:rPr>
              <a:t>Dockerfile</a:t>
            </a:r>
            <a:r>
              <a:rPr lang="en-GB" sz="1200" b="0" i="0" kern="1200" dirty="0">
                <a:solidFill>
                  <a:schemeClr val="tx1"/>
                </a:solidFill>
                <a:effectLst/>
                <a:latin typeface="+mn-lt"/>
                <a:ea typeface="+mn-ea"/>
                <a:cs typeface="+mn-cs"/>
              </a:rPr>
              <a:t> is a text document that contains all the commands a user could call on the command line to assemble an image. </a:t>
            </a:r>
          </a:p>
          <a:p>
            <a:r>
              <a:rPr lang="en-GB" sz="1200" b="0" i="0" kern="1200" dirty="0">
                <a:solidFill>
                  <a:schemeClr val="tx1"/>
                </a:solidFill>
                <a:effectLst/>
                <a:latin typeface="+mn-lt"/>
                <a:ea typeface="+mn-ea"/>
                <a:cs typeface="+mn-cs"/>
              </a:rPr>
              <a:t>The example above shoes instructions to build an image containing the famous bwa </a:t>
            </a:r>
          </a:p>
          <a:p>
            <a:r>
              <a:rPr lang="en-GB" sz="1200" b="0" i="0" kern="1200" dirty="0">
                <a:solidFill>
                  <a:schemeClr val="tx1"/>
                </a:solidFill>
                <a:effectLst/>
                <a:latin typeface="+mn-lt"/>
                <a:ea typeface="+mn-ea"/>
                <a:cs typeface="+mn-cs"/>
              </a:rPr>
              <a:t>Docker instructions are written in bold.</a:t>
            </a:r>
          </a:p>
          <a:p>
            <a:r>
              <a:rPr lang="en-GB" sz="1200" b="0" i="0" kern="1200" dirty="0">
                <a:solidFill>
                  <a:schemeClr val="tx1"/>
                </a:solidFill>
                <a:effectLst/>
                <a:latin typeface="+mn-lt"/>
                <a:ea typeface="+mn-ea"/>
                <a:cs typeface="+mn-cs"/>
              </a:rPr>
              <a:t>Each instruction creates a layer in the image. </a:t>
            </a:r>
          </a:p>
          <a:p>
            <a:r>
              <a:rPr lang="en-GB" sz="1200" b="0" i="0" kern="1200" dirty="0">
                <a:solidFill>
                  <a:schemeClr val="tx1"/>
                </a:solidFill>
                <a:effectLst/>
                <a:latin typeface="+mn-lt"/>
                <a:ea typeface="+mn-ea"/>
                <a:cs typeface="+mn-cs"/>
              </a:rPr>
              <a:t>Everything necessary to compile bwa is added as instruction</a:t>
            </a:r>
          </a:p>
          <a:p>
            <a:r>
              <a:rPr lang="en-GB" sz="1200" b="0" i="0" kern="1200" dirty="0">
                <a:solidFill>
                  <a:schemeClr val="tx1"/>
                </a:solidFill>
                <a:effectLst/>
                <a:latin typeface="+mn-lt"/>
                <a:ea typeface="+mn-ea"/>
                <a:cs typeface="+mn-cs"/>
              </a:rPr>
              <a:t>The details of these instructions though is beyond what we can cover in this course.</a:t>
            </a:r>
          </a:p>
          <a:p>
            <a:r>
              <a:rPr lang="en-GB" sz="1200" b="0" i="0" kern="1200" dirty="0">
                <a:solidFill>
                  <a:schemeClr val="tx1"/>
                </a:solidFill>
                <a:effectLst/>
                <a:latin typeface="+mn-lt"/>
                <a:ea typeface="+mn-ea"/>
                <a:cs typeface="+mn-cs"/>
              </a:rPr>
              <a:t>Next is the image.</a:t>
            </a:r>
          </a:p>
        </p:txBody>
      </p:sp>
      <p:sp>
        <p:nvSpPr>
          <p:cNvPr id="4" name="Slide Number Placeholder 3"/>
          <p:cNvSpPr>
            <a:spLocks noGrp="1"/>
          </p:cNvSpPr>
          <p:nvPr>
            <p:ph type="sldNum" sz="quarter" idx="5"/>
          </p:nvPr>
        </p:nvSpPr>
        <p:spPr/>
        <p:txBody>
          <a:bodyPr/>
          <a:lstStyle/>
          <a:p>
            <a:fld id="{D9BA2D70-C088-423F-8518-452E86B65DCC}" type="slidenum">
              <a:rPr lang="en-US" smtClean="0"/>
              <a:pPr/>
              <a:t>26</a:t>
            </a:fld>
            <a:endParaRPr lang="en-US"/>
          </a:p>
        </p:txBody>
      </p:sp>
    </p:spTree>
    <p:extLst>
      <p:ext uri="{BB962C8B-B14F-4D97-AF65-F5344CB8AC3E}">
        <p14:creationId xmlns:p14="http://schemas.microsoft.com/office/powerpoint/2010/main" val="18393197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an immutable file that contains the source code, libraries, dependencies, tools, and other files needed for an application to run.</a:t>
            </a:r>
          </a:p>
          <a:p>
            <a:r>
              <a:rPr lang="en-GB" sz="1200" b="0" i="0" kern="1200" dirty="0">
                <a:solidFill>
                  <a:schemeClr val="tx1"/>
                </a:solidFill>
                <a:effectLst/>
                <a:latin typeface="+mn-lt"/>
                <a:ea typeface="+mn-ea"/>
                <a:cs typeface="+mn-cs"/>
              </a:rPr>
              <a:t>Due to their read-only quality, these images are sometimes referred to as snapshots. </a:t>
            </a:r>
          </a:p>
          <a:p>
            <a:r>
              <a:rPr lang="en-GB" sz="1200" b="0" i="0" kern="1200" dirty="0">
                <a:solidFill>
                  <a:schemeClr val="tx1"/>
                </a:solidFill>
                <a:effectLst/>
                <a:latin typeface="+mn-lt"/>
                <a:ea typeface="+mn-ea"/>
                <a:cs typeface="+mn-cs"/>
              </a:rPr>
              <a:t>They represent an application and its virtual environment at a specific point in time. </a:t>
            </a:r>
          </a:p>
          <a:p>
            <a:r>
              <a:rPr lang="en-GB" sz="1200" b="0" i="0" kern="1200" dirty="0">
                <a:solidFill>
                  <a:schemeClr val="tx1"/>
                </a:solidFill>
                <a:effectLst/>
                <a:latin typeface="+mn-lt"/>
                <a:ea typeface="+mn-ea"/>
                <a:cs typeface="+mn-cs"/>
              </a:rPr>
              <a:t>This consistency is one of the great features of Docker. </a:t>
            </a:r>
          </a:p>
          <a:p>
            <a:r>
              <a:rPr lang="en-GB" sz="1200" b="0" i="0" kern="1200" dirty="0">
                <a:solidFill>
                  <a:schemeClr val="tx1"/>
                </a:solidFill>
                <a:effectLst/>
                <a:latin typeface="+mn-lt"/>
                <a:ea typeface="+mn-ea"/>
                <a:cs typeface="+mn-cs"/>
              </a:rPr>
              <a:t>It allows developers to test software in stable and uniform conditions.</a:t>
            </a:r>
          </a:p>
          <a:p>
            <a:r>
              <a:rPr lang="en-GB" sz="1200" b="0" i="0" kern="1200" dirty="0">
                <a:solidFill>
                  <a:schemeClr val="tx1"/>
                </a:solidFill>
                <a:effectLst/>
                <a:latin typeface="+mn-lt"/>
                <a:ea typeface="+mn-ea"/>
                <a:cs typeface="+mn-cs"/>
              </a:rPr>
              <a:t>Since images are, in a way, just templates, you cannot start or run them.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What you can do is use that template as a base to build a container. A container is, ultimately, just a running image. </a:t>
            </a:r>
          </a:p>
          <a:p>
            <a:r>
              <a:rPr lang="en-GB" sz="1200" b="0" i="0" kern="1200" dirty="0">
                <a:solidFill>
                  <a:schemeClr val="tx1"/>
                </a:solidFill>
                <a:effectLst/>
                <a:latin typeface="+mn-lt"/>
                <a:ea typeface="+mn-ea"/>
                <a:cs typeface="+mn-cs"/>
              </a:rPr>
              <a:t>Once you create a container, it adds a writable layer on top of the immutable image, meaning you can now modify it.</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Again, the image-base on which you create a container exists separately and cannot be altered. </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9BA2D70-C088-423F-8518-452E86B65DCC}" type="slidenum">
              <a:rPr lang="en-US" smtClean="0"/>
              <a:pPr/>
              <a:t>27</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an overview of commonly used commands.</a:t>
            </a:r>
          </a:p>
          <a:p>
            <a:r>
              <a:rPr lang="en-US" dirty="0"/>
              <a:t>The structure of the commands should be apparent, it starts with docker followed by a command and options.</a:t>
            </a:r>
          </a:p>
          <a:p>
            <a:r>
              <a:rPr lang="en-US" dirty="0"/>
              <a:t>The most important one to remember is --help. </a:t>
            </a:r>
          </a:p>
          <a:p>
            <a:r>
              <a:rPr lang="en-US" dirty="0"/>
              <a:t>It can be added to any command form more information.</a:t>
            </a:r>
          </a:p>
          <a:p>
            <a:r>
              <a:rPr lang="en-US" dirty="0"/>
              <a:t>The docker run option --rm deserves a special mentioning.</a:t>
            </a:r>
          </a:p>
          <a:p>
            <a:r>
              <a:rPr lang="en-US" dirty="0"/>
              <a:t>Using it will delete the container once it is finished, which means there won’t be any log to inspect. </a:t>
            </a:r>
          </a:p>
          <a:p>
            <a:r>
              <a:rPr lang="en-US" dirty="0"/>
              <a:t>Only use it when testing or debugging, but not in a production environment. </a:t>
            </a:r>
          </a:p>
          <a:p>
            <a:endParaRPr lang="en-US" dirty="0"/>
          </a:p>
          <a:p>
            <a:r>
              <a:rPr lang="en-US" dirty="0"/>
              <a:t>I highly recommend to start creating your own cheat sheet.</a:t>
            </a:r>
          </a:p>
          <a:p>
            <a:r>
              <a:rPr lang="en-US" dirty="0"/>
              <a:t>As you have learned by now, docker is a simple, but complex tool and having a list with commands and notes is really helpful</a:t>
            </a:r>
          </a:p>
        </p:txBody>
      </p:sp>
      <p:sp>
        <p:nvSpPr>
          <p:cNvPr id="4" name="Slide Number Placeholder 3"/>
          <p:cNvSpPr>
            <a:spLocks noGrp="1"/>
          </p:cNvSpPr>
          <p:nvPr>
            <p:ph type="sldNum" sz="quarter" idx="5"/>
          </p:nvPr>
        </p:nvSpPr>
        <p:spPr/>
        <p:txBody>
          <a:bodyPr/>
          <a:lstStyle/>
          <a:p>
            <a:fld id="{D9BA2D70-C088-423F-8518-452E86B65DCC}" type="slidenum">
              <a:rPr lang="en-US" smtClean="0"/>
              <a:pPr/>
              <a:t>28</a:t>
            </a:fld>
            <a:endParaRPr lang="en-US"/>
          </a:p>
        </p:txBody>
      </p:sp>
    </p:spTree>
    <p:extLst>
      <p:ext uri="{BB962C8B-B14F-4D97-AF65-F5344CB8AC3E}">
        <p14:creationId xmlns:p14="http://schemas.microsoft.com/office/powerpoint/2010/main" val="41985832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important aspect is how docker identifies objects. </a:t>
            </a:r>
          </a:p>
          <a:p>
            <a:r>
              <a:rPr lang="en-US" dirty="0"/>
              <a:t>An object can be a container, an image, a network etc.</a:t>
            </a:r>
          </a:p>
          <a:p>
            <a:r>
              <a:rPr lang="en-US" dirty="0"/>
              <a:t>All objects are identified  by an </a:t>
            </a:r>
            <a:r>
              <a:rPr lang="en-GB" sz="1200" b="0" i="0" kern="1200" dirty="0">
                <a:solidFill>
                  <a:schemeClr val="tx1"/>
                </a:solidFill>
                <a:effectLst/>
                <a:latin typeface="+mn-lt"/>
                <a:ea typeface="+mn-ea"/>
                <a:cs typeface="+mn-cs"/>
              </a:rPr>
              <a:t>universally unique identifier (</a:t>
            </a:r>
            <a:r>
              <a:rPr lang="en-GB" sz="1200" b="1" i="0" kern="1200" dirty="0">
                <a:solidFill>
                  <a:schemeClr val="tx1"/>
                </a:solidFill>
                <a:effectLst/>
                <a:latin typeface="+mn-lt"/>
                <a:ea typeface="+mn-ea"/>
                <a:cs typeface="+mn-cs"/>
              </a:rPr>
              <a:t>UUID</a:t>
            </a:r>
            <a:r>
              <a:rPr lang="en-GB" sz="1200" b="0" i="0" kern="1200" dirty="0">
                <a:solidFill>
                  <a:schemeClr val="tx1"/>
                </a:solidFill>
                <a:effectLst/>
                <a:latin typeface="+mn-lt"/>
                <a:ea typeface="+mn-ea"/>
                <a:cs typeface="+mn-cs"/>
              </a:rPr>
              <a:t>), which  is a 128-bit label. </a:t>
            </a:r>
          </a:p>
          <a:p>
            <a:r>
              <a:rPr lang="en-GB" sz="1200" b="0" i="0" kern="1200" dirty="0">
                <a:solidFill>
                  <a:schemeClr val="tx1"/>
                </a:solidFill>
                <a:effectLst/>
                <a:latin typeface="+mn-lt"/>
                <a:ea typeface="+mn-ea"/>
                <a:cs typeface="+mn-cs"/>
              </a:rPr>
              <a:t>When interacting with Docker you can either use the whole string (next slide), or the short version displayed with the ls command.</a:t>
            </a:r>
            <a:endParaRPr lang="en-US" dirty="0"/>
          </a:p>
          <a:p>
            <a:r>
              <a:rPr lang="en-US" dirty="0"/>
              <a:t>In fact, you only need to type as many character as necessary to have a unique string.</a:t>
            </a:r>
          </a:p>
          <a:p>
            <a:endParaRPr lang="en-US" dirty="0"/>
          </a:p>
          <a:p>
            <a:r>
              <a:rPr lang="en-US" dirty="0"/>
              <a:t>Container also have a name. </a:t>
            </a:r>
          </a:p>
          <a:p>
            <a:r>
              <a:rPr lang="en-US" dirty="0"/>
              <a:t>This name can either be assigned by you, or it is automatically generated from a list of adjectives and famous scientists or hackers.</a:t>
            </a:r>
          </a:p>
          <a:p>
            <a:r>
              <a:rPr lang="en-US" dirty="0"/>
              <a:t>That is list can be extended!</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29</a:t>
            </a:fld>
            <a:endParaRPr lang="en-US"/>
          </a:p>
        </p:txBody>
      </p:sp>
    </p:spTree>
    <p:extLst>
      <p:ext uri="{BB962C8B-B14F-4D97-AF65-F5344CB8AC3E}">
        <p14:creationId xmlns:p14="http://schemas.microsoft.com/office/powerpoint/2010/main" val="3727487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lives in a world of lots of complexity. In even the most basic application you are likely to have a back-end language that lives on the server, a front-end language  that lives on the client, third-party and in-house libraries for both languages, a database, an operating system (often deploying to Linux but developing on a different one). And this is for a basic app! What if you have utility programs that are written in another language? What if you have other uncommon dependencies and requirements, which is very common in bioinformatics.</a:t>
            </a:r>
          </a:p>
          <a:p>
            <a:r>
              <a:rPr lang="en-GB" sz="1200" b="0" i="0" kern="1200" dirty="0">
                <a:solidFill>
                  <a:schemeClr val="tx1"/>
                </a:solidFill>
                <a:effectLst/>
                <a:latin typeface="+mn-lt"/>
                <a:ea typeface="+mn-ea"/>
                <a:cs typeface="+mn-cs"/>
              </a:rPr>
              <a:t>All this adds up to a lot of complexity, and worst of all- it is complexity that you have to manage across multiple platforms. If I got an app up and running on my MacBook and then want to use it on the EBI farm, I knew I was in for some fun times: different package managers, compilers and no root rights.</a:t>
            </a:r>
          </a:p>
          <a:p>
            <a:r>
              <a:rPr lang="en-GB" sz="1200" b="0" i="0" kern="1200" dirty="0">
                <a:solidFill>
                  <a:schemeClr val="tx1"/>
                </a:solidFill>
                <a:effectLst/>
                <a:latin typeface="+mn-lt"/>
                <a:ea typeface="+mn-ea"/>
                <a:cs typeface="+mn-cs"/>
              </a:rPr>
              <a:t>If you’ve ever administrated your own server, you know what I mean. Having to install all of the packages and dependencies in a totally different way is a recipe for headaches and tears.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find more information about a docker object by inspecting its UUID (short or long).</a:t>
            </a:r>
          </a:p>
          <a:p>
            <a:r>
              <a:rPr lang="en-US" dirty="0"/>
              <a:t>This can give you valuable information </a:t>
            </a:r>
          </a:p>
        </p:txBody>
      </p:sp>
      <p:sp>
        <p:nvSpPr>
          <p:cNvPr id="4" name="Slide Number Placeholder 3"/>
          <p:cNvSpPr>
            <a:spLocks noGrp="1"/>
          </p:cNvSpPr>
          <p:nvPr>
            <p:ph type="sldNum" sz="quarter" idx="5"/>
          </p:nvPr>
        </p:nvSpPr>
        <p:spPr/>
        <p:txBody>
          <a:bodyPr/>
          <a:lstStyle/>
          <a:p>
            <a:fld id="{D9BA2D70-C088-423F-8518-452E86B65DCC}" type="slidenum">
              <a:rPr lang="en-US" smtClean="0"/>
              <a:pPr/>
              <a:t>30</a:t>
            </a:fld>
            <a:endParaRPr lang="en-US"/>
          </a:p>
        </p:txBody>
      </p:sp>
    </p:spTree>
    <p:extLst>
      <p:ext uri="{BB962C8B-B14F-4D97-AF65-F5344CB8AC3E}">
        <p14:creationId xmlns:p14="http://schemas.microsoft.com/office/powerpoint/2010/main" val="8239301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Kernel space has full access to all the systems resources.</a:t>
            </a:r>
          </a:p>
          <a:p>
            <a:r>
              <a:rPr lang="en-US" dirty="0"/>
              <a:t>User space inter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39</a:t>
            </a:fld>
            <a:endParaRPr lang="en-US"/>
          </a:p>
        </p:txBody>
      </p:sp>
    </p:spTree>
    <p:extLst>
      <p:ext uri="{BB962C8B-B14F-4D97-AF65-F5344CB8AC3E}">
        <p14:creationId xmlns:p14="http://schemas.microsoft.com/office/powerpoint/2010/main" val="3378443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Different technologies on different platforms create a “Matrix from Hell”.</a:t>
            </a:r>
          </a:p>
          <a:p>
            <a:r>
              <a:rPr lang="en-GB" sz="1200" b="0" i="0" kern="1200" dirty="0">
                <a:solidFill>
                  <a:schemeClr val="tx1"/>
                </a:solidFill>
                <a:effectLst/>
                <a:latin typeface="+mn-lt"/>
                <a:ea typeface="+mn-ea"/>
                <a:cs typeface="+mn-cs"/>
              </a:rPr>
              <a:t>Every software component, multiplied by every environment where it has to run at some point</a:t>
            </a:r>
          </a:p>
          <a:p>
            <a:r>
              <a:rPr lang="en-GB" sz="1200" b="0" i="0" kern="1200" dirty="0">
                <a:solidFill>
                  <a:schemeClr val="tx1"/>
                </a:solidFill>
                <a:effectLst/>
                <a:latin typeface="+mn-lt"/>
                <a:ea typeface="+mn-ea"/>
                <a:cs typeface="+mn-cs"/>
              </a:rPr>
              <a:t>Everything must work. </a:t>
            </a:r>
          </a:p>
          <a:p>
            <a:r>
              <a:rPr lang="en-GB" sz="1200" b="0" i="0" kern="1200" dirty="0">
                <a:solidFill>
                  <a:schemeClr val="tx1"/>
                </a:solidFill>
                <a:effectLst/>
                <a:latin typeface="+mn-lt"/>
                <a:ea typeface="+mn-ea"/>
                <a:cs typeface="+mn-cs"/>
              </a:rPr>
              <a:t>Code is developed on a laptop, and then shipped to production. </a:t>
            </a:r>
          </a:p>
          <a:p>
            <a:r>
              <a:rPr lang="en-GB" sz="1200" b="0" i="0" kern="1200" dirty="0">
                <a:solidFill>
                  <a:schemeClr val="tx1"/>
                </a:solidFill>
                <a:effectLst/>
                <a:latin typeface="+mn-lt"/>
                <a:ea typeface="+mn-ea"/>
                <a:cs typeface="+mn-cs"/>
              </a:rPr>
              <a:t>The production server does not run Ubuntu, but CentOS. </a:t>
            </a:r>
          </a:p>
          <a:p>
            <a:r>
              <a:rPr lang="en-GB" sz="1200" b="0" i="0" kern="1200" dirty="0">
                <a:solidFill>
                  <a:schemeClr val="tx1"/>
                </a:solidFill>
                <a:effectLst/>
                <a:latin typeface="+mn-lt"/>
                <a:ea typeface="+mn-ea"/>
                <a:cs typeface="+mn-cs"/>
              </a:rPr>
              <a:t>It  uses a different version of </a:t>
            </a:r>
            <a:r>
              <a:rPr lang="en-GB" sz="1200" b="0" i="0" kern="1200" dirty="0" err="1">
                <a:solidFill>
                  <a:schemeClr val="tx1"/>
                </a:solidFill>
                <a:effectLst/>
                <a:latin typeface="+mn-lt"/>
                <a:ea typeface="+mn-ea"/>
                <a:cs typeface="+mn-cs"/>
              </a:rPr>
              <a:t>libc</a:t>
            </a:r>
            <a:r>
              <a:rPr lang="en-GB" sz="1200" b="0" i="0" kern="1200" dirty="0">
                <a:solidFill>
                  <a:schemeClr val="tx1"/>
                </a:solidFill>
                <a:effectLst/>
                <a:latin typeface="+mn-lt"/>
                <a:ea typeface="+mn-ea"/>
                <a:cs typeface="+mn-cs"/>
              </a:rPr>
              <a:t> and python.  </a:t>
            </a:r>
          </a:p>
          <a:p>
            <a:r>
              <a:rPr lang="en-GB" sz="1200" b="0" i="0" kern="1200" dirty="0">
                <a:solidFill>
                  <a:schemeClr val="tx1"/>
                </a:solidFill>
                <a:effectLst/>
                <a:latin typeface="+mn-lt"/>
                <a:ea typeface="+mn-ea"/>
                <a:cs typeface="+mn-cs"/>
              </a:rPr>
              <a:t>In simple words, it is the challenge of packaging any application, irrespective of language/frameworks/dependencies, so that it can run on any cloud, irrespective of the underlying OS/hardware/infrastructure.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around for a group of people who already had this problem. I need to ship coffee beans, I need to get them to the other side of the world. It is my problem how the goods are handled at every step of the way. Is the staff trained? What truck to use? The type of shipping depends on the type of my goods. Every provider needs an expert in-house who maps out routes and has the knowledge of the means of transports involved. 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Every item to ship multiplied by every possible way to ship goods.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came up with a solution: a container. They agreed on the size, the weight, how the doors work, where the locks are, where the labels are put and so on. Infrastructure provider standardized on that, as well as people shipping goods.</a:t>
            </a:r>
          </a:p>
          <a:p>
            <a:r>
              <a:rPr lang="en-US" dirty="0"/>
              <a:t>With this, responsibilities shifted. If I want to ship coffee, I only need to put it into this box and seal it. From that point it is no longer my problem. I can hand it over to a wide variety of infrastructure providers, and even hand it over to a provider that I never dealt with. As an infrastructure provider 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It is embarrassing that moving software from one data center to another takes longer than shipping good from on side of the planet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Administrators/DevOps team can concentrate on managing containers, without agonizing over the contents of those containers. All containers start, stop etc the same way, all Linux servers suddenly look alike. </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263BC15-44AD-C74E-9EC6-C72476B619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83D78A-EADE-6743-A71E-BB0D4280E509}"/>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8DF5E73-C34D-164F-A6DC-0D8402134B2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B95CE-30EF-054D-A2D7-B25FD152F3C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D3F6CB0D-C9F5-484B-B933-D560109EE05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5/3/21</a:t>
            </a:fld>
            <a:endParaRPr lang="en-US"/>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7.png"/><Relationship Id="rId4" Type="http://schemas.openxmlformats.org/officeDocument/2006/relationships/image" Target="../media/image59.png"/></Relationships>
</file>

<file path=ppt/slides/_rels/slide2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2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6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biocontainers.pro/" TargetMode="External"/><Relationship Id="rId2" Type="http://schemas.openxmlformats.org/officeDocument/2006/relationships/hyperlink" Target="https://hub.docker.com/" TargetMode="External"/><Relationship Id="rId1" Type="http://schemas.openxmlformats.org/officeDocument/2006/relationships/slideLayout" Target="../slideLayouts/slideLayout5.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hyperlink" Target="https://academic.oup.com/bioinformatics/article/33/16/2580/3096437"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hyperlink" Target="https://sylabs.io/"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r>
              <a:rPr lang="en-US" dirty="0"/>
              <a:t>Thomas Juettemann, EMBL-EBI</a:t>
            </a:r>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upercomputer - Wikipedia">
            <a:extLst>
              <a:ext uri="{FF2B5EF4-FFF2-40B4-BE49-F238E27FC236}">
                <a16:creationId xmlns:a16="http://schemas.microsoft.com/office/drawing/2014/main" id="{E73E1408-2940-A642-A1DD-E93CF6B98E1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99" r="16131" b="-1"/>
          <a:stretch/>
        </p:blipFill>
        <p:spPr bwMode="auto">
          <a:xfrm>
            <a:off x="5894173" y="103649"/>
            <a:ext cx="6297522" cy="67543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45CEEACB-AEE0-E34D-9A3D-7FB95CBAEE49}"/>
              </a:ext>
            </a:extLst>
          </p:cNvPr>
          <p:cNvSpPr>
            <a:spLocks noGrp="1"/>
          </p:cNvSpPr>
          <p:nvPr>
            <p:ph type="title"/>
          </p:nvPr>
        </p:nvSpPr>
        <p:spPr>
          <a:xfrm>
            <a:off x="804998" y="-20953"/>
            <a:ext cx="4803636" cy="1311664"/>
          </a:xfrm>
        </p:spPr>
        <p:txBody>
          <a:bodyPr>
            <a:normAutofit/>
          </a:bodyPr>
          <a:lstStyle/>
          <a:p>
            <a:r>
              <a:rPr lang="en-US">
                <a:solidFill>
                  <a:srgbClr val="000000"/>
                </a:solidFill>
              </a:rPr>
              <a:t>Resources</a:t>
            </a:r>
            <a:endParaRPr lang="en-US" dirty="0">
              <a:solidFill>
                <a:srgbClr val="000000"/>
              </a:solidFill>
            </a:endParaRPr>
          </a:p>
        </p:txBody>
      </p:sp>
      <p:sp>
        <p:nvSpPr>
          <p:cNvPr id="3" name="Content Placeholder 2">
            <a:extLst>
              <a:ext uri="{FF2B5EF4-FFF2-40B4-BE49-F238E27FC236}">
                <a16:creationId xmlns:a16="http://schemas.microsoft.com/office/drawing/2014/main" id="{B8F0724B-9D58-1949-B3C9-0EA797E693AF}"/>
              </a:ext>
            </a:extLst>
          </p:cNvPr>
          <p:cNvSpPr>
            <a:spLocks noGrp="1"/>
          </p:cNvSpPr>
          <p:nvPr>
            <p:ph idx="1"/>
          </p:nvPr>
        </p:nvSpPr>
        <p:spPr>
          <a:xfrm>
            <a:off x="804693" y="1245009"/>
            <a:ext cx="1689308" cy="2155413"/>
          </a:xfrm>
        </p:spPr>
        <p:txBody>
          <a:bodyPr anchor="ctr">
            <a:normAutofit/>
          </a:bodyPr>
          <a:lstStyle/>
          <a:p>
            <a:r>
              <a:rPr lang="en-US" sz="2000">
                <a:solidFill>
                  <a:srgbClr val="000000"/>
                </a:solidFill>
              </a:rPr>
              <a:t>Processor</a:t>
            </a:r>
          </a:p>
          <a:p>
            <a:r>
              <a:rPr lang="en-US" sz="2000">
                <a:solidFill>
                  <a:srgbClr val="000000"/>
                </a:solidFill>
              </a:rPr>
              <a:t>Hard drive</a:t>
            </a:r>
          </a:p>
          <a:p>
            <a:r>
              <a:rPr lang="en-US" sz="2000">
                <a:solidFill>
                  <a:srgbClr val="000000"/>
                </a:solidFill>
              </a:rPr>
              <a:t>Memory</a:t>
            </a:r>
          </a:p>
          <a:p>
            <a:r>
              <a:rPr lang="en-US" sz="2000">
                <a:solidFill>
                  <a:srgbClr val="000000"/>
                </a:solidFill>
              </a:rPr>
              <a:t>Network </a:t>
            </a:r>
            <a:endParaRPr lang="en-US" sz="2000" dirty="0">
              <a:solidFill>
                <a:srgbClr val="000000"/>
              </a:solidFill>
            </a:endParaRPr>
          </a:p>
        </p:txBody>
      </p:sp>
      <p:sp>
        <p:nvSpPr>
          <p:cNvPr id="5" name="TextBox 4">
            <a:extLst>
              <a:ext uri="{FF2B5EF4-FFF2-40B4-BE49-F238E27FC236}">
                <a16:creationId xmlns:a16="http://schemas.microsoft.com/office/drawing/2014/main" id="{C1B70277-B488-124E-93CE-44F3B9B48F78}"/>
              </a:ext>
            </a:extLst>
          </p:cNvPr>
          <p:cNvSpPr txBox="1"/>
          <p:nvPr/>
        </p:nvSpPr>
        <p:spPr>
          <a:xfrm>
            <a:off x="1303442" y="3835828"/>
            <a:ext cx="3806748" cy="477054"/>
          </a:xfrm>
          <a:prstGeom prst="rect">
            <a:avLst/>
          </a:prstGeom>
          <a:noFill/>
        </p:spPr>
        <p:txBody>
          <a:bodyPr wrap="none" rtlCol="0">
            <a:spAutoFit/>
          </a:bodyPr>
          <a:lstStyle/>
          <a:p>
            <a:r>
              <a:rPr lang="en-US" sz="2500" dirty="0"/>
              <a:t>How to separate resources?</a:t>
            </a:r>
          </a:p>
        </p:txBody>
      </p:sp>
    </p:spTree>
    <p:extLst>
      <p:ext uri="{BB962C8B-B14F-4D97-AF65-F5344CB8AC3E}">
        <p14:creationId xmlns:p14="http://schemas.microsoft.com/office/powerpoint/2010/main" val="2870366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B939B-B949-3E43-9382-8B64FC2A98F1}"/>
              </a:ext>
            </a:extLst>
          </p:cNvPr>
          <p:cNvSpPr>
            <a:spLocks noGrp="1"/>
          </p:cNvSpPr>
          <p:nvPr>
            <p:ph type="title"/>
          </p:nvPr>
        </p:nvSpPr>
        <p:spPr/>
        <p:txBody>
          <a:bodyPr>
            <a:normAutofit fontScale="90000"/>
          </a:bodyPr>
          <a:lstStyle/>
          <a:p>
            <a:r>
              <a:rPr lang="en-US" dirty="0"/>
              <a:t>Namespaces!</a:t>
            </a:r>
          </a:p>
        </p:txBody>
      </p:sp>
      <p:pic>
        <p:nvPicPr>
          <p:cNvPr id="8" name="Picture 7" descr="Graphical user interface, application, Teams&#10;&#10;Description automatically generated">
            <a:extLst>
              <a:ext uri="{FF2B5EF4-FFF2-40B4-BE49-F238E27FC236}">
                <a16:creationId xmlns:a16="http://schemas.microsoft.com/office/drawing/2014/main" id="{EA950576-0D12-7640-AB4B-841A1E8382B8}"/>
              </a:ext>
            </a:extLst>
          </p:cNvPr>
          <p:cNvPicPr>
            <a:picLocks noChangeAspect="1"/>
          </p:cNvPicPr>
          <p:nvPr/>
        </p:nvPicPr>
        <p:blipFill rotWithShape="1">
          <a:blip r:embed="rId3">
            <a:extLst>
              <a:ext uri="{28A0092B-C50C-407E-A947-70E740481C1C}">
                <a14:useLocalDpi xmlns:a14="http://schemas.microsoft.com/office/drawing/2010/main" val="0"/>
              </a:ext>
            </a:extLst>
          </a:blip>
          <a:srcRect t="-181" b="26812"/>
          <a:stretch/>
        </p:blipFill>
        <p:spPr>
          <a:xfrm>
            <a:off x="6096000" y="1604476"/>
            <a:ext cx="5782930" cy="2473377"/>
          </a:xfrm>
          <a:prstGeom prst="rect">
            <a:avLst/>
          </a:prstGeom>
        </p:spPr>
      </p:pic>
      <p:pic>
        <p:nvPicPr>
          <p:cNvPr id="10" name="Picture 9" descr="A person in front of a flag&#10;&#10;Description automatically generated with medium confidence">
            <a:extLst>
              <a:ext uri="{FF2B5EF4-FFF2-40B4-BE49-F238E27FC236}">
                <a16:creationId xmlns:a16="http://schemas.microsoft.com/office/drawing/2014/main" id="{7AEEC35D-444E-1F49-9CEE-0AE83F143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1419"/>
            <a:ext cx="6096000" cy="2473377"/>
          </a:xfrm>
          <a:prstGeom prst="rect">
            <a:avLst/>
          </a:prstGeom>
        </p:spPr>
      </p:pic>
      <p:sp>
        <p:nvSpPr>
          <p:cNvPr id="11" name="TextBox 10">
            <a:extLst>
              <a:ext uri="{FF2B5EF4-FFF2-40B4-BE49-F238E27FC236}">
                <a16:creationId xmlns:a16="http://schemas.microsoft.com/office/drawing/2014/main" id="{DC7740E7-A172-5C41-A1DD-030EB051A4AB}"/>
              </a:ext>
            </a:extLst>
          </p:cNvPr>
          <p:cNvSpPr txBox="1"/>
          <p:nvPr/>
        </p:nvSpPr>
        <p:spPr>
          <a:xfrm>
            <a:off x="1942985" y="1099066"/>
            <a:ext cx="2210029" cy="369332"/>
          </a:xfrm>
          <a:prstGeom prst="rect">
            <a:avLst/>
          </a:prstGeom>
          <a:solidFill>
            <a:schemeClr val="bg1"/>
          </a:solidFill>
          <a:ln>
            <a:solidFill>
              <a:schemeClr val="accent1"/>
            </a:solidFill>
          </a:ln>
        </p:spPr>
        <p:txBody>
          <a:bodyPr wrap="none" rtlCol="0">
            <a:spAutoFit/>
          </a:bodyPr>
          <a:lstStyle/>
          <a:p>
            <a:r>
              <a:rPr lang="en-US" dirty="0" err="1"/>
              <a:t>www.whitehouse.</a:t>
            </a:r>
            <a:r>
              <a:rPr lang="en-US" b="1" dirty="0" err="1"/>
              <a:t>gov</a:t>
            </a:r>
            <a:endParaRPr lang="en-US" b="1" dirty="0"/>
          </a:p>
        </p:txBody>
      </p:sp>
      <p:sp>
        <p:nvSpPr>
          <p:cNvPr id="12" name="TextBox 11">
            <a:extLst>
              <a:ext uri="{FF2B5EF4-FFF2-40B4-BE49-F238E27FC236}">
                <a16:creationId xmlns:a16="http://schemas.microsoft.com/office/drawing/2014/main" id="{EB4609E8-A7E4-D34E-978C-1C8E2A70BB2F}"/>
              </a:ext>
            </a:extLst>
          </p:cNvPr>
          <p:cNvSpPr txBox="1"/>
          <p:nvPr/>
        </p:nvSpPr>
        <p:spPr>
          <a:xfrm>
            <a:off x="7882450" y="1112123"/>
            <a:ext cx="2277162" cy="369332"/>
          </a:xfrm>
          <a:prstGeom prst="rect">
            <a:avLst/>
          </a:prstGeom>
          <a:noFill/>
          <a:ln>
            <a:solidFill>
              <a:schemeClr val="accent1"/>
            </a:solidFill>
          </a:ln>
        </p:spPr>
        <p:txBody>
          <a:bodyPr wrap="none" rtlCol="0">
            <a:spAutoFit/>
          </a:bodyPr>
          <a:lstStyle/>
          <a:p>
            <a:r>
              <a:rPr lang="en-US" dirty="0" err="1"/>
              <a:t>www.whitehouse.</a:t>
            </a:r>
            <a:r>
              <a:rPr lang="en-US" b="1" dirty="0" err="1"/>
              <a:t>com</a:t>
            </a:r>
            <a:endParaRPr lang="en-US" b="1" dirty="0"/>
          </a:p>
        </p:txBody>
      </p:sp>
    </p:spTree>
    <p:extLst>
      <p:ext uri="{BB962C8B-B14F-4D97-AF65-F5344CB8AC3E}">
        <p14:creationId xmlns:p14="http://schemas.microsoft.com/office/powerpoint/2010/main" val="354820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3902495"/>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2973105"/>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2973105"/>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2973105"/>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2973105"/>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1615339"/>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1615340"/>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1615338"/>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1615337"/>
            <a:ext cx="1873771" cy="1082731"/>
          </a:xfrm>
          <a:prstGeom prst="rect">
            <a:avLst/>
          </a:prstGeom>
        </p:spPr>
      </p:pic>
      <p:sp>
        <p:nvSpPr>
          <p:cNvPr id="12" name="Rectangle 11">
            <a:extLst>
              <a:ext uri="{FF2B5EF4-FFF2-40B4-BE49-F238E27FC236}">
                <a16:creationId xmlns:a16="http://schemas.microsoft.com/office/drawing/2014/main" id="{D11B4C05-4234-9645-865F-8FCF2A0A841C}"/>
              </a:ext>
            </a:extLst>
          </p:cNvPr>
          <p:cNvSpPr/>
          <p:nvPr/>
        </p:nvSpPr>
        <p:spPr>
          <a:xfrm>
            <a:off x="1573967" y="4833352"/>
            <a:ext cx="8634334" cy="734519"/>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p:txBody>
      </p:sp>
    </p:spTree>
    <p:extLst>
      <p:ext uri="{BB962C8B-B14F-4D97-AF65-F5344CB8AC3E}">
        <p14:creationId xmlns:p14="http://schemas.microsoft.com/office/powerpoint/2010/main" val="1061251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3403" y="2943994"/>
            <a:ext cx="6105194" cy="970011"/>
          </a:xfrm>
        </p:spPr>
        <p:txBody>
          <a:bodyPr vert="horz" lIns="91440" tIns="45720" rIns="91440" bIns="45720" rtlCol="0" anchor="b">
            <a:normAutofit/>
          </a:bodyPr>
          <a:lstStyle/>
          <a:p>
            <a:pPr algn="ctr"/>
            <a:r>
              <a:rPr lang="en-US" sz="5100" kern="1200" dirty="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359987"/>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3587354"/>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434939"/>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274390"/>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F7360-D584-F243-A27B-986A78898BCD}"/>
              </a:ext>
            </a:extLst>
          </p:cNvPr>
          <p:cNvSpPr>
            <a:spLocks noGrp="1"/>
          </p:cNvSpPr>
          <p:nvPr>
            <p:ph type="title"/>
          </p:nvPr>
        </p:nvSpPr>
        <p:spPr/>
        <p:txBody>
          <a:bodyPr>
            <a:normAutofit fontScale="90000"/>
          </a:bodyPr>
          <a:lstStyle/>
          <a:p>
            <a:r>
              <a:rPr lang="en-US" dirty="0"/>
              <a:t>Difference Docker vs Virtual Machine</a:t>
            </a:r>
          </a:p>
        </p:txBody>
      </p:sp>
      <p:pic>
        <p:nvPicPr>
          <p:cNvPr id="4098" name="Picture 2">
            <a:extLst>
              <a:ext uri="{FF2B5EF4-FFF2-40B4-BE49-F238E27FC236}">
                <a16:creationId xmlns:a16="http://schemas.microsoft.com/office/drawing/2014/main" id="{83F63A19-2998-5947-B85E-1C085E149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233"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ADEB227-9A4C-4542-BA48-DE3D4934D6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342"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98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88FA9B1-B1EC-E145-9B81-86E626827348}"/>
              </a:ext>
            </a:extLst>
          </p:cNvPr>
          <p:cNvSpPr>
            <a:spLocks noGrp="1"/>
          </p:cNvSpPr>
          <p:nvPr>
            <p:ph type="title"/>
          </p:nvPr>
        </p:nvSpPr>
        <p:spPr>
          <a:xfrm>
            <a:off x="3043403" y="3006309"/>
            <a:ext cx="6105194" cy="845381"/>
          </a:xfrm>
        </p:spPr>
        <p:txBody>
          <a:bodyPr vert="horz" lIns="91440" tIns="45720" rIns="91440" bIns="45720" rtlCol="0" anchor="b">
            <a:normAutofit fontScale="90000"/>
          </a:bodyPr>
          <a:lstStyle/>
          <a:p>
            <a:pPr algn="ctr"/>
            <a:r>
              <a:rPr lang="en-US" sz="6000" kern="1200">
                <a:solidFill>
                  <a:srgbClr val="FFFFFF"/>
                </a:solidFill>
                <a:latin typeface="+mj-lt"/>
                <a:ea typeface="+mj-ea"/>
                <a:cs typeface="+mj-cs"/>
              </a:rPr>
              <a:t>Docker</a:t>
            </a:r>
          </a:p>
        </p:txBody>
      </p:sp>
    </p:spTree>
    <p:extLst>
      <p:ext uri="{BB962C8B-B14F-4D97-AF65-F5344CB8AC3E}">
        <p14:creationId xmlns:p14="http://schemas.microsoft.com/office/powerpoint/2010/main" val="3839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BE681-3607-AF45-8F72-E1C99128C774}"/>
              </a:ext>
            </a:extLst>
          </p:cNvPr>
          <p:cNvSpPr>
            <a:spLocks noGrp="1"/>
          </p:cNvSpPr>
          <p:nvPr>
            <p:ph type="title"/>
          </p:nvPr>
        </p:nvSpPr>
        <p:spPr/>
        <p:txBody>
          <a:bodyPr>
            <a:normAutofit fontScale="90000"/>
          </a:bodyPr>
          <a:lstStyle/>
          <a:p>
            <a:r>
              <a:rPr lang="en-US" dirty="0"/>
              <a:t>Docker workflow</a:t>
            </a:r>
          </a:p>
        </p:txBody>
      </p:sp>
      <p:grpSp>
        <p:nvGrpSpPr>
          <p:cNvPr id="11" name="Group 10">
            <a:extLst>
              <a:ext uri="{FF2B5EF4-FFF2-40B4-BE49-F238E27FC236}">
                <a16:creationId xmlns:a16="http://schemas.microsoft.com/office/drawing/2014/main" id="{0FB5ABFC-91CF-8646-9C15-469BE5BBCF0E}"/>
              </a:ext>
            </a:extLst>
          </p:cNvPr>
          <p:cNvGrpSpPr/>
          <p:nvPr/>
        </p:nvGrpSpPr>
        <p:grpSpPr>
          <a:xfrm>
            <a:off x="1506019" y="2368550"/>
            <a:ext cx="9410700" cy="2120900"/>
            <a:chOff x="838200" y="2368550"/>
            <a:chExt cx="9410700" cy="2120900"/>
          </a:xfrm>
        </p:grpSpPr>
        <p:pic>
          <p:nvPicPr>
            <p:cNvPr id="1026" name="Picture 2" descr="how a docker container is created">
              <a:extLst>
                <a:ext uri="{FF2B5EF4-FFF2-40B4-BE49-F238E27FC236}">
                  <a16:creationId xmlns:a16="http://schemas.microsoft.com/office/drawing/2014/main" id="{FB8607F6-E833-2145-BA33-C7063D68B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F5EE86E-CDA4-8B4E-8E31-16D2C596EC4E}"/>
                </a:ext>
              </a:extLst>
            </p:cNvPr>
            <p:cNvSpPr/>
            <p:nvPr/>
          </p:nvSpPr>
          <p:spPr>
            <a:xfrm>
              <a:off x="5815173" y="309252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FEF0955-EF7E-8444-8D7C-AA290DAA1D54}"/>
                </a:ext>
              </a:extLst>
            </p:cNvPr>
            <p:cNvSpPr/>
            <p:nvPr/>
          </p:nvSpPr>
          <p:spPr>
            <a:xfrm>
              <a:off x="5813462" y="3573691"/>
              <a:ext cx="1345915" cy="53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 tool&#10;&#10;Description automatically generated">
              <a:extLst>
                <a:ext uri="{FF2B5EF4-FFF2-40B4-BE49-F238E27FC236}">
                  <a16:creationId xmlns:a16="http://schemas.microsoft.com/office/drawing/2014/main" id="{38EC967C-ADF3-9247-AB9E-47CF4902FB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1752" y="3270882"/>
              <a:ext cx="1345916" cy="569937"/>
            </a:xfrm>
            <a:prstGeom prst="rect">
              <a:avLst/>
            </a:prstGeom>
          </p:spPr>
        </p:pic>
        <p:sp>
          <p:nvSpPr>
            <p:cNvPr id="8" name="TextBox 7">
              <a:extLst>
                <a:ext uri="{FF2B5EF4-FFF2-40B4-BE49-F238E27FC236}">
                  <a16:creationId xmlns:a16="http://schemas.microsoft.com/office/drawing/2014/main" id="{0B34706F-6ED9-8D4B-9EE0-9998251AE948}"/>
                </a:ext>
              </a:extLst>
            </p:cNvPr>
            <p:cNvSpPr txBox="1"/>
            <p:nvPr/>
          </p:nvSpPr>
          <p:spPr>
            <a:xfrm>
              <a:off x="6096000" y="3086216"/>
              <a:ext cx="508473" cy="369332"/>
            </a:xfrm>
            <a:prstGeom prst="rect">
              <a:avLst/>
            </a:prstGeom>
            <a:noFill/>
          </p:spPr>
          <p:txBody>
            <a:bodyPr wrap="none" rtlCol="0">
              <a:spAutoFit/>
            </a:bodyPr>
            <a:lstStyle/>
            <a:p>
              <a:r>
                <a:rPr lang="en-US" dirty="0"/>
                <a:t>run</a:t>
              </a:r>
            </a:p>
          </p:txBody>
        </p:sp>
        <p:sp>
          <p:nvSpPr>
            <p:cNvPr id="12" name="TextBox 11">
              <a:extLst>
                <a:ext uri="{FF2B5EF4-FFF2-40B4-BE49-F238E27FC236}">
                  <a16:creationId xmlns:a16="http://schemas.microsoft.com/office/drawing/2014/main" id="{3B5DE4C1-005D-CF45-895E-9C128C3C4AAD}"/>
                </a:ext>
              </a:extLst>
            </p:cNvPr>
            <p:cNvSpPr txBox="1"/>
            <p:nvPr/>
          </p:nvSpPr>
          <p:spPr>
            <a:xfrm>
              <a:off x="3005294" y="3097752"/>
              <a:ext cx="655949" cy="369332"/>
            </a:xfrm>
            <a:prstGeom prst="rect">
              <a:avLst/>
            </a:prstGeom>
            <a:noFill/>
          </p:spPr>
          <p:txBody>
            <a:bodyPr wrap="none" rtlCol="0">
              <a:spAutoFit/>
            </a:bodyPr>
            <a:lstStyle/>
            <a:p>
              <a:r>
                <a:rPr lang="en-US" dirty="0"/>
                <a:t>build</a:t>
              </a:r>
            </a:p>
          </p:txBody>
        </p:sp>
      </p:grpSp>
    </p:spTree>
    <p:extLst>
      <p:ext uri="{BB962C8B-B14F-4D97-AF65-F5344CB8AC3E}">
        <p14:creationId xmlns:p14="http://schemas.microsoft.com/office/powerpoint/2010/main" val="16929424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5392566" cy="4247317"/>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 and container</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Commands</a:t>
            </a:r>
          </a:p>
        </p:txBody>
      </p:sp>
      <p:sp>
        <p:nvSpPr>
          <p:cNvPr id="3" name="Content Placeholder 2">
            <a:extLst>
              <a:ext uri="{FF2B5EF4-FFF2-40B4-BE49-F238E27FC236}">
                <a16:creationId xmlns:a16="http://schemas.microsoft.com/office/drawing/2014/main" id="{AD026406-C9BF-314A-B18C-7258DAB7A4E3}"/>
              </a:ext>
            </a:extLst>
          </p:cNvPr>
          <p:cNvSpPr>
            <a:spLocks noGrp="1"/>
          </p:cNvSpPr>
          <p:nvPr>
            <p:ph sz="half" idx="1"/>
          </p:nvPr>
        </p:nvSpPr>
        <p:spPr>
          <a:xfrm>
            <a:off x="196772" y="1825625"/>
            <a:ext cx="6253227" cy="4351338"/>
          </a:xfrm>
        </p:spPr>
        <p:txBody>
          <a:bodyPr>
            <a:normAutofit fontScale="77500" lnSpcReduction="20000"/>
          </a:bodyPr>
          <a:lstStyle/>
          <a:p>
            <a:r>
              <a:rPr lang="en-US" dirty="0"/>
              <a:t>Docker [command] --help</a:t>
            </a:r>
          </a:p>
          <a:p>
            <a:r>
              <a:rPr lang="en-US" dirty="0"/>
              <a:t>Download an image:</a:t>
            </a:r>
          </a:p>
          <a:p>
            <a:pPr lvl="1"/>
            <a:r>
              <a:rPr lang="en-US" dirty="0">
                <a:latin typeface="Courier New" panose="02070309020205020404" pitchFamily="49" charset="0"/>
                <a:cs typeface="Courier New" panose="02070309020205020404" pitchFamily="49" charset="0"/>
              </a:rPr>
              <a:t>docker pull ubuntu</a:t>
            </a:r>
          </a:p>
          <a:p>
            <a:r>
              <a:rPr lang="en-US" dirty="0"/>
              <a:t>Create a container from an image</a:t>
            </a:r>
          </a:p>
          <a:p>
            <a:pPr lvl="1"/>
            <a:r>
              <a:rPr lang="en-US" dirty="0">
                <a:latin typeface="Courier New" panose="02070309020205020404" pitchFamily="49" charset="0"/>
                <a:cs typeface="Courier New" panose="02070309020205020404" pitchFamily="49" charset="0"/>
              </a:rPr>
              <a:t>docker run -it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ls -l</a:t>
            </a:r>
          </a:p>
          <a:p>
            <a:pPr lvl="1"/>
            <a:r>
              <a:rPr lang="en-US" dirty="0">
                <a:latin typeface="Courier New" panose="02070309020205020404" pitchFamily="49" charset="0"/>
                <a:cs typeface="Courier New" panose="02070309020205020404" pitchFamily="49" charset="0"/>
              </a:rPr>
              <a:t>#If you dare:</a:t>
            </a:r>
          </a:p>
          <a:p>
            <a:pPr lvl="1"/>
            <a:r>
              <a:rPr lang="en-US" dirty="0">
                <a:latin typeface="Courier New" panose="02070309020205020404" pitchFamily="49" charset="0"/>
                <a:cs typeface="Courier New" panose="02070309020205020404" pitchFamily="49" charset="0"/>
              </a:rPr>
              <a:t>docker run -it </a:t>
            </a:r>
            <a:r>
              <a:rPr lang="en-US" dirty="0" err="1">
                <a:latin typeface="Courier New" panose="02070309020205020404" pitchFamily="49" charset="0"/>
                <a:cs typeface="Courier New" panose="02070309020205020404" pitchFamily="49" charset="0"/>
              </a:rPr>
              <a:t>ubuntu:latest</a:t>
            </a:r>
            <a:r>
              <a:rPr lang="en-US" dirty="0">
                <a:latin typeface="Courier New" panose="02070309020205020404" pitchFamily="49" charset="0"/>
                <a:cs typeface="Courier New" panose="02070309020205020404" pitchFamily="49" charset="0"/>
              </a:rPr>
              <a:t> rm -rf /</a:t>
            </a:r>
          </a:p>
          <a:p>
            <a:pPr lvl="1"/>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docker run </a:t>
            </a:r>
            <a:r>
              <a:rPr lang="en-US" dirty="0">
                <a:latin typeface="Courier New" panose="02070309020205020404" pitchFamily="49" charset="0"/>
                <a:cs typeface="Courier New" panose="02070309020205020404" pitchFamily="49" charset="0"/>
              </a:rPr>
              <a:t>and </a:t>
            </a:r>
            <a:r>
              <a:rPr lang="en-US" i="1" dirty="0">
                <a:latin typeface="Courier New" panose="02070309020205020404" pitchFamily="49" charset="0"/>
                <a:cs typeface="Courier New" panose="02070309020205020404" pitchFamily="49" charset="0"/>
              </a:rPr>
              <a:t>docker container run </a:t>
            </a:r>
            <a:r>
              <a:rPr lang="en-US" dirty="0">
                <a:latin typeface="Courier New" panose="02070309020205020404" pitchFamily="49" charset="0"/>
                <a:cs typeface="Courier New" panose="02070309020205020404" pitchFamily="49" charset="0"/>
              </a:rPr>
              <a:t>are equivalent</a:t>
            </a:r>
          </a:p>
          <a:p>
            <a:r>
              <a:rPr lang="en-US" dirty="0"/>
              <a:t>Create a container from an image with a name</a:t>
            </a:r>
          </a:p>
          <a:p>
            <a:pPr lvl="1"/>
            <a:r>
              <a:rPr lang="en-GB" dirty="0">
                <a:latin typeface="Courier New" panose="02070309020205020404" pitchFamily="49" charset="0"/>
                <a:cs typeface="Courier New" panose="02070309020205020404" pitchFamily="49" charset="0"/>
              </a:rPr>
              <a:t>docker run --name </a:t>
            </a:r>
            <a:r>
              <a:rPr lang="en-GB" dirty="0" err="1">
                <a:latin typeface="Courier New" panose="02070309020205020404" pitchFamily="49" charset="0"/>
                <a:cs typeface="Courier New" panose="02070309020205020404" pitchFamily="49" charset="0"/>
              </a:rPr>
              <a:t>nginx</a:t>
            </a:r>
            <a:r>
              <a:rPr lang="en-GB" dirty="0">
                <a:latin typeface="Courier New" panose="02070309020205020404" pitchFamily="49" charset="0"/>
                <a:cs typeface="Courier New" panose="02070309020205020404" pitchFamily="49" charset="0"/>
              </a:rPr>
              <a:t> -d </a:t>
            </a:r>
            <a:r>
              <a:rPr lang="en-GB" dirty="0" err="1">
                <a:latin typeface="Courier New" panose="02070309020205020404" pitchFamily="49" charset="0"/>
                <a:cs typeface="Courier New" panose="02070309020205020404" pitchFamily="49" charset="0"/>
              </a:rPr>
              <a:t>nginx</a:t>
            </a:r>
            <a:r>
              <a:rPr lang="en-US" dirty="0">
                <a:latin typeface="Courier New" panose="02070309020205020404" pitchFamily="49" charset="0"/>
                <a:cs typeface="Courier New" panose="02070309020205020404" pitchFamily="49" charset="0"/>
              </a:rPr>
              <a:t> </a:t>
            </a:r>
          </a:p>
          <a:p>
            <a:r>
              <a:rPr lang="en-US" dirty="0"/>
              <a:t>Run a command in a running container</a:t>
            </a:r>
          </a:p>
          <a:p>
            <a:pPr lvl="1"/>
            <a:r>
              <a:rPr lang="en-US" dirty="0">
                <a:latin typeface="Courier New" panose="02070309020205020404" pitchFamily="49" charset="0"/>
                <a:cs typeface="Courier New" panose="02070309020205020404" pitchFamily="49" charset="0"/>
              </a:rPr>
              <a:t>docker exec a24faeb0b374 ls –l</a:t>
            </a:r>
          </a:p>
          <a:p>
            <a:endParaRPr lang="en-US" dirty="0">
              <a:latin typeface="Courier New" panose="02070309020205020404" pitchFamily="49" charset="0"/>
              <a:cs typeface="Courier New" panose="02070309020205020404" pitchFamily="49" charset="0"/>
            </a:endParaRPr>
          </a:p>
        </p:txBody>
      </p:sp>
      <p:sp>
        <p:nvSpPr>
          <p:cNvPr id="4" name="Content Placeholder 3">
            <a:extLst>
              <a:ext uri="{FF2B5EF4-FFF2-40B4-BE49-F238E27FC236}">
                <a16:creationId xmlns:a16="http://schemas.microsoft.com/office/drawing/2014/main" id="{A1D93184-085F-1D4E-A515-429A38D36F9D}"/>
              </a:ext>
            </a:extLst>
          </p:cNvPr>
          <p:cNvSpPr>
            <a:spLocks noGrp="1"/>
          </p:cNvSpPr>
          <p:nvPr>
            <p:ph sz="half" idx="2"/>
          </p:nvPr>
        </p:nvSpPr>
        <p:spPr>
          <a:xfrm>
            <a:off x="6322673" y="1825625"/>
            <a:ext cx="5506654" cy="4351338"/>
          </a:xfrm>
        </p:spPr>
        <p:txBody>
          <a:bodyPr>
            <a:normAutofit fontScale="77500" lnSpcReduction="20000"/>
          </a:bodyPr>
          <a:lstStyle/>
          <a:p>
            <a:r>
              <a:rPr lang="en-US" dirty="0"/>
              <a:t>List all images</a:t>
            </a:r>
          </a:p>
          <a:p>
            <a:pPr lvl="1"/>
            <a:r>
              <a:rPr lang="en-US" dirty="0">
                <a:latin typeface="Courier New" panose="02070309020205020404" pitchFamily="49" charset="0"/>
                <a:cs typeface="Courier New" panose="02070309020205020404" pitchFamily="49" charset="0"/>
              </a:rPr>
              <a:t>docker images # docker image ls</a:t>
            </a:r>
          </a:p>
          <a:p>
            <a:r>
              <a:rPr lang="en-US" dirty="0">
                <a:cs typeface="Courier New" panose="02070309020205020404" pitchFamily="49" charset="0"/>
              </a:rPr>
              <a:t>List all container</a:t>
            </a:r>
          </a:p>
          <a:p>
            <a:pPr lvl="1"/>
            <a:r>
              <a:rPr lang="en-US" dirty="0">
                <a:latin typeface="Courier New" panose="02070309020205020404" pitchFamily="49" charset="0"/>
                <a:cs typeface="Courier New" panose="02070309020205020404" pitchFamily="49" charset="0"/>
              </a:rPr>
              <a:t>docker container ls </a:t>
            </a:r>
            <a:endParaRPr lang="en-US" dirty="0"/>
          </a:p>
          <a:p>
            <a:r>
              <a:rPr lang="en-US" dirty="0"/>
              <a:t>Open a shell in container (</a:t>
            </a:r>
            <a:r>
              <a:rPr lang="en-US" dirty="0" err="1"/>
              <a:t>debud</a:t>
            </a:r>
            <a:endParaRPr lang="en-US" dirty="0"/>
          </a:p>
          <a:p>
            <a:pPr lvl="1"/>
            <a:r>
              <a:rPr lang="en-US" dirty="0">
                <a:latin typeface="Courier New" panose="02070309020205020404" pitchFamily="49" charset="0"/>
                <a:cs typeface="Courier New" panose="02070309020205020404" pitchFamily="49" charset="0"/>
              </a:rPr>
              <a:t>docker run -it --rm --</a:t>
            </a:r>
            <a:r>
              <a:rPr lang="en-US" dirty="0" err="1">
                <a:latin typeface="Courier New" panose="02070309020205020404" pitchFamily="49" charset="0"/>
                <a:cs typeface="Courier New" panose="02070309020205020404" pitchFamily="49" charset="0"/>
              </a:rPr>
              <a:t>entrypoint</a:t>
            </a:r>
            <a:r>
              <a:rPr lang="en-US" dirty="0">
                <a:latin typeface="Courier New" panose="02070309020205020404" pitchFamily="49" charset="0"/>
                <a:cs typeface="Courier New" panose="02070309020205020404" pitchFamily="49" charset="0"/>
              </a:rPr>
              <a:t> bash </a:t>
            </a:r>
            <a:r>
              <a:rPr lang="en-US" dirty="0" err="1">
                <a:latin typeface="Courier New" panose="02070309020205020404" pitchFamily="49" charset="0"/>
                <a:cs typeface="Courier New" panose="02070309020205020404" pitchFamily="49" charset="0"/>
              </a:rPr>
              <a:t>juettemann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genrich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 No BASH use </a:t>
            </a:r>
            <a:r>
              <a:rPr lang="en-US" dirty="0" err="1">
                <a:latin typeface="Courier New" panose="02070309020205020404" pitchFamily="49" charset="0"/>
                <a:cs typeface="Courier New" panose="02070309020205020404" pitchFamily="49" charset="0"/>
              </a:rPr>
              <a:t>sh</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run -it --rm --</a:t>
            </a:r>
            <a:r>
              <a:rPr lang="en-US" dirty="0" err="1">
                <a:latin typeface="Courier New" panose="02070309020205020404" pitchFamily="49" charset="0"/>
                <a:cs typeface="Courier New" panose="02070309020205020404" pitchFamily="49" charset="0"/>
              </a:rPr>
              <a:t>entrypoint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sh</a:t>
            </a:r>
            <a:r>
              <a:rPr lang="en-US" dirty="0">
                <a:latin typeface="Courier New" panose="02070309020205020404" pitchFamily="49" charset="0"/>
                <a:cs typeface="Courier New" panose="02070309020205020404" pitchFamily="49" charset="0"/>
              </a:rPr>
              <a:t> alpine</a:t>
            </a:r>
          </a:p>
          <a:p>
            <a:r>
              <a:rPr lang="en-US" dirty="0">
                <a:cs typeface="Courier New" panose="02070309020205020404" pitchFamily="49" charset="0"/>
              </a:rPr>
              <a:t>Stop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kill a24faeb0b374</a:t>
            </a:r>
          </a:p>
          <a:p>
            <a:r>
              <a:rPr lang="en-US" dirty="0">
                <a:cs typeface="Courier New" panose="02070309020205020404" pitchFamily="49" charset="0"/>
              </a:rPr>
              <a:t>Kill a running container</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kill a24faeb0b374</a:t>
            </a:r>
          </a:p>
          <a:p>
            <a:endParaRPr lang="en-US"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CCF25A70-0AA8-C54B-9853-5A81ABE8D860}"/>
              </a:ext>
            </a:extLst>
          </p:cNvPr>
          <p:cNvSpPr txBox="1"/>
          <p:nvPr/>
        </p:nvSpPr>
        <p:spPr>
          <a:xfrm>
            <a:off x="4166886" y="6222933"/>
            <a:ext cx="3622787" cy="369332"/>
          </a:xfrm>
          <a:prstGeom prst="rect">
            <a:avLst/>
          </a:prstGeom>
          <a:noFill/>
        </p:spPr>
        <p:txBody>
          <a:bodyPr wrap="none" rtlCol="0">
            <a:spAutoFit/>
          </a:bodyPr>
          <a:lstStyle/>
          <a:p>
            <a:r>
              <a:rPr lang="en-US" dirty="0">
                <a:solidFill>
                  <a:schemeClr val="bg1"/>
                </a:solidFill>
              </a:rPr>
              <a:t>Only use --rm in a test environment!</a:t>
            </a:r>
          </a:p>
        </p:txBody>
      </p:sp>
    </p:spTree>
    <p:extLst>
      <p:ext uri="{BB962C8B-B14F-4D97-AF65-F5344CB8AC3E}">
        <p14:creationId xmlns:p14="http://schemas.microsoft.com/office/powerpoint/2010/main" val="871174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66E4-3BA2-6342-8804-18855B95D9CA}"/>
              </a:ext>
            </a:extLst>
          </p:cNvPr>
          <p:cNvSpPr>
            <a:spLocks noGrp="1"/>
          </p:cNvSpPr>
          <p:nvPr>
            <p:ph type="title"/>
          </p:nvPr>
        </p:nvSpPr>
        <p:spPr/>
        <p:txBody>
          <a:bodyPr>
            <a:normAutofit fontScale="90000"/>
          </a:bodyPr>
          <a:lstStyle/>
          <a:p>
            <a:r>
              <a:rPr lang="en-US" dirty="0"/>
              <a:t>Identifying a docker object</a:t>
            </a:r>
          </a:p>
        </p:txBody>
      </p:sp>
      <p:pic>
        <p:nvPicPr>
          <p:cNvPr id="5" name="Picture 4" descr="Text&#10;&#10;Description automatically generated with medium confidence">
            <a:extLst>
              <a:ext uri="{FF2B5EF4-FFF2-40B4-BE49-F238E27FC236}">
                <a16:creationId xmlns:a16="http://schemas.microsoft.com/office/drawing/2014/main" id="{2B5F2658-4352-1449-856D-1E70620B4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92" y="1958624"/>
            <a:ext cx="11719015" cy="1857537"/>
          </a:xfrm>
          <a:prstGeom prst="rect">
            <a:avLst/>
          </a:prstGeom>
        </p:spPr>
      </p:pic>
      <p:sp>
        <p:nvSpPr>
          <p:cNvPr id="8" name="Rectangle 7">
            <a:extLst>
              <a:ext uri="{FF2B5EF4-FFF2-40B4-BE49-F238E27FC236}">
                <a16:creationId xmlns:a16="http://schemas.microsoft.com/office/drawing/2014/main" id="{1C8C9950-3EEF-5B4E-9E03-FE4F610B0857}"/>
              </a:ext>
            </a:extLst>
          </p:cNvPr>
          <p:cNvSpPr/>
          <p:nvPr/>
        </p:nvSpPr>
        <p:spPr>
          <a:xfrm>
            <a:off x="236492" y="2270589"/>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3805933-26E2-304B-9F1A-42FE4BC6AA7D}"/>
              </a:ext>
            </a:extLst>
          </p:cNvPr>
          <p:cNvSpPr/>
          <p:nvPr/>
        </p:nvSpPr>
        <p:spPr>
          <a:xfrm>
            <a:off x="10724694" y="2291137"/>
            <a:ext cx="883391" cy="22603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693D732-590B-D649-B6CF-80E88945C722}"/>
              </a:ext>
            </a:extLst>
          </p:cNvPr>
          <p:cNvSpPr txBox="1"/>
          <p:nvPr/>
        </p:nvSpPr>
        <p:spPr>
          <a:xfrm>
            <a:off x="1294544" y="5044611"/>
            <a:ext cx="8493159" cy="646331"/>
          </a:xfrm>
          <a:prstGeom prst="rect">
            <a:avLst/>
          </a:prstGeom>
          <a:noFill/>
        </p:spPr>
        <p:txBody>
          <a:bodyPr wrap="none" rtlCol="0">
            <a:spAutoFit/>
          </a:bodyPr>
          <a:lstStyle/>
          <a:p>
            <a:r>
              <a:rPr lang="en-US" dirty="0"/>
              <a:t>Naming generator:</a:t>
            </a:r>
            <a:br>
              <a:rPr lang="en-US" dirty="0"/>
            </a:br>
            <a:r>
              <a:rPr lang="en-US" dirty="0"/>
              <a:t>https://</a:t>
            </a:r>
            <a:r>
              <a:rPr lang="en-US" dirty="0" err="1"/>
              <a:t>github.com</a:t>
            </a:r>
            <a:r>
              <a:rPr lang="en-US" dirty="0"/>
              <a:t>/</a:t>
            </a:r>
            <a:r>
              <a:rPr lang="en-US" dirty="0" err="1"/>
              <a:t>moby</a:t>
            </a:r>
            <a:r>
              <a:rPr lang="en-US" dirty="0"/>
              <a:t>/</a:t>
            </a:r>
            <a:r>
              <a:rPr lang="en-US" dirty="0" err="1"/>
              <a:t>moby</a:t>
            </a:r>
            <a:r>
              <a:rPr lang="en-US" dirty="0"/>
              <a:t>/blob/master/pkg/</a:t>
            </a:r>
            <a:r>
              <a:rPr lang="en-US" dirty="0" err="1"/>
              <a:t>namesgenerator</a:t>
            </a:r>
            <a:r>
              <a:rPr lang="en-US" dirty="0"/>
              <a:t>/names-</a:t>
            </a:r>
            <a:r>
              <a:rPr lang="en-US" dirty="0" err="1"/>
              <a:t>generator.go</a:t>
            </a:r>
            <a:endParaRPr lang="en-US" dirty="0"/>
          </a:p>
        </p:txBody>
      </p:sp>
    </p:spTree>
    <p:extLst>
      <p:ext uri="{BB962C8B-B14F-4D97-AF65-F5344CB8AC3E}">
        <p14:creationId xmlns:p14="http://schemas.microsoft.com/office/powerpoint/2010/main" val="1020796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4D554D-3C74-3145-B1E2-F29745AA9082}"/>
              </a:ext>
            </a:extLst>
          </p:cNvPr>
          <p:cNvSpPr>
            <a:spLocks noGrp="1"/>
          </p:cNvSpPr>
          <p:nvPr>
            <p:ph type="title"/>
          </p:nvPr>
        </p:nvSpPr>
        <p:spPr/>
        <p:txBody>
          <a:bodyPr>
            <a:normAutofit fontScale="90000"/>
          </a:bodyPr>
          <a:lstStyle/>
          <a:p>
            <a:r>
              <a:rPr lang="en-US" dirty="0"/>
              <a:t>Inspecting a container</a:t>
            </a:r>
          </a:p>
        </p:txBody>
      </p:sp>
      <p:pic>
        <p:nvPicPr>
          <p:cNvPr id="5" name="Picture 4" descr="Text&#10;&#10;Description automatically generated">
            <a:extLst>
              <a:ext uri="{FF2B5EF4-FFF2-40B4-BE49-F238E27FC236}">
                <a16:creationId xmlns:a16="http://schemas.microsoft.com/office/drawing/2014/main" id="{61B152FF-DFEE-7748-B57A-DBD7E83095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0655" y="1144170"/>
            <a:ext cx="7350690" cy="4569660"/>
          </a:xfrm>
          <a:prstGeom prst="rect">
            <a:avLst/>
          </a:prstGeom>
        </p:spPr>
      </p:pic>
    </p:spTree>
    <p:extLst>
      <p:ext uri="{BB962C8B-B14F-4D97-AF65-F5344CB8AC3E}">
        <p14:creationId xmlns:p14="http://schemas.microsoft.com/office/powerpoint/2010/main" val="3640255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hlinkClick r:id="rId2"/>
              </a:rPr>
              <a:t>https://hub.docker.com/</a:t>
            </a:r>
            <a:r>
              <a:rPr lang="en-GB" dirty="0"/>
              <a:t> </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hlinkClick r:id="rId3"/>
              </a:rPr>
              <a:t>https://biocontainers.pro/</a:t>
            </a:r>
            <a:r>
              <a:rPr lang="en-US" dirty="0"/>
              <a:t> </a:t>
            </a:r>
          </a:p>
          <a:p>
            <a:r>
              <a:rPr lang="en-US" dirty="0">
                <a:hlinkClick r:id="rId4"/>
              </a:rPr>
              <a:t>https://academic.oup.com/bioinformatics/article/33/16/2580/3096437</a:t>
            </a:r>
            <a:r>
              <a:rPr lang="en-US" dirty="0"/>
              <a:t> </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5"/>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6"/>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DD4-481E-314F-B3FD-1EAEF3578863}"/>
              </a:ext>
            </a:extLst>
          </p:cNvPr>
          <p:cNvSpPr>
            <a:spLocks noGrp="1"/>
          </p:cNvSpPr>
          <p:nvPr>
            <p:ph type="title"/>
          </p:nvPr>
        </p:nvSpPr>
        <p:spPr/>
        <p:txBody>
          <a:bodyPr>
            <a:normAutofit fontScale="90000"/>
          </a:bodyPr>
          <a:lstStyle/>
          <a:p>
            <a:r>
              <a:rPr lang="en-US" dirty="0"/>
              <a:t>Singularity</a:t>
            </a:r>
          </a:p>
        </p:txBody>
      </p:sp>
      <p:sp>
        <p:nvSpPr>
          <p:cNvPr id="3" name="Content Placeholder 2">
            <a:extLst>
              <a:ext uri="{FF2B5EF4-FFF2-40B4-BE49-F238E27FC236}">
                <a16:creationId xmlns:a16="http://schemas.microsoft.com/office/drawing/2014/main" id="{ADE2B7E3-F20E-C041-97ED-803F7C34C3AB}"/>
              </a:ext>
            </a:extLst>
          </p:cNvPr>
          <p:cNvSpPr>
            <a:spLocks noGrp="1"/>
          </p:cNvSpPr>
          <p:nvPr>
            <p:ph idx="1"/>
          </p:nvPr>
        </p:nvSpPr>
        <p:spPr/>
        <p:txBody>
          <a:bodyPr/>
          <a:lstStyle/>
          <a:p>
            <a:pPr fontAlgn="base"/>
            <a:r>
              <a:rPr lang="en-GB" dirty="0"/>
              <a:t>The “Singularity Launcher” is run by the user, loads the </a:t>
            </a:r>
            <a:br>
              <a:rPr lang="en-GB" dirty="0"/>
            </a:br>
            <a:r>
              <a:rPr lang="en-GB" dirty="0"/>
              <a:t>Singularity container and executes applications as the user.</a:t>
            </a:r>
          </a:p>
          <a:p>
            <a:pPr fontAlgn="base"/>
            <a:r>
              <a:rPr lang="en-GB" dirty="0"/>
              <a:t>No need to virtualize everything, </a:t>
            </a:r>
          </a:p>
          <a:p>
            <a:pPr fontAlgn="base"/>
            <a:r>
              <a:rPr lang="en-GB" dirty="0"/>
              <a:t>No direct means to obtain root/superuser within the container</a:t>
            </a:r>
          </a:p>
          <a:p>
            <a:r>
              <a:rPr lang="en-GB" dirty="0"/>
              <a:t>”</a:t>
            </a:r>
            <a:r>
              <a:rPr lang="en-GB" b="1" dirty="0"/>
              <a:t>If you want to be root inside of the container, </a:t>
            </a:r>
            <a:r>
              <a:rPr lang="en-GB" dirty="0"/>
              <a:t> </a:t>
            </a:r>
            <a:r>
              <a:rPr lang="en-GB" b="1" dirty="0"/>
              <a:t>you must first be root outside of the container”</a:t>
            </a:r>
            <a:endParaRPr lang="en-US" dirty="0">
              <a:hlinkClick r:id="rId2"/>
            </a:endParaRPr>
          </a:p>
          <a:p>
            <a:r>
              <a:rPr lang="en-US" dirty="0">
                <a:hlinkClick r:id="rId2"/>
              </a:rPr>
              <a:t>https://sylabs.io/</a:t>
            </a:r>
            <a:endParaRPr lang="en-US" dirty="0"/>
          </a:p>
          <a:p>
            <a:endParaRPr lang="en-US" dirty="0"/>
          </a:p>
        </p:txBody>
      </p:sp>
      <p:pic>
        <p:nvPicPr>
          <p:cNvPr id="5" name="Picture 4" descr="Icon&#10;&#10;Description automatically generated">
            <a:extLst>
              <a:ext uri="{FF2B5EF4-FFF2-40B4-BE49-F238E27FC236}">
                <a16:creationId xmlns:a16="http://schemas.microsoft.com/office/drawing/2014/main" id="{4840362E-7728-D449-9A7F-0AD99F023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235" y="4310270"/>
            <a:ext cx="1498600" cy="1524000"/>
          </a:xfrm>
          <a:prstGeom prst="rect">
            <a:avLst/>
          </a:prstGeom>
        </p:spPr>
      </p:pic>
    </p:spTree>
    <p:extLst>
      <p:ext uri="{BB962C8B-B14F-4D97-AF65-F5344CB8AC3E}">
        <p14:creationId xmlns:p14="http://schemas.microsoft.com/office/powerpoint/2010/main" val="29318844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5B3A0-232E-CF4A-8639-32D279791C65}"/>
              </a:ext>
            </a:extLst>
          </p:cNvPr>
          <p:cNvSpPr>
            <a:spLocks noGrp="1"/>
          </p:cNvSpPr>
          <p:nvPr>
            <p:ph type="title"/>
          </p:nvPr>
        </p:nvSpPr>
        <p:spPr/>
        <p:txBody>
          <a:bodyPr>
            <a:normAutofit fontScale="90000"/>
          </a:bodyPr>
          <a:lstStyle/>
          <a:p>
            <a:r>
              <a:rPr lang="en-US" dirty="0"/>
              <a:t>Singularity vs Docker</a:t>
            </a:r>
          </a:p>
        </p:txBody>
      </p:sp>
      <p:sp>
        <p:nvSpPr>
          <p:cNvPr id="3" name="Content Placeholder 2">
            <a:extLst>
              <a:ext uri="{FF2B5EF4-FFF2-40B4-BE49-F238E27FC236}">
                <a16:creationId xmlns:a16="http://schemas.microsoft.com/office/drawing/2014/main" id="{EF02808D-1356-554B-BE32-D57439BF0C80}"/>
              </a:ext>
            </a:extLst>
          </p:cNvPr>
          <p:cNvSpPr>
            <a:spLocks noGrp="1"/>
          </p:cNvSpPr>
          <p:nvPr>
            <p:ph idx="1"/>
          </p:nvPr>
        </p:nvSpPr>
        <p:spPr/>
        <p:txBody>
          <a:bodyPr/>
          <a:lstStyle/>
          <a:p>
            <a:pPr fontAlgn="base"/>
            <a:r>
              <a:rPr lang="en-GB" dirty="0"/>
              <a:t>Docker needs a daemon running in every node in a cluster (maintenance overhead). </a:t>
            </a:r>
            <a:br>
              <a:rPr lang="en-GB" dirty="0"/>
            </a:br>
            <a:r>
              <a:rPr lang="en-GB" dirty="0"/>
              <a:t>Singularity is only a binary which can be executed directly by any user.</a:t>
            </a:r>
          </a:p>
          <a:p>
            <a:r>
              <a:rPr lang="en-GB" dirty="0"/>
              <a:t>Docker daemon is owned by root, sys admins need to isolate network namespace, create an accounting mechanism for resource usage, create a mechanism to let docker write  in shared file systems</a:t>
            </a:r>
            <a:br>
              <a:rPr lang="en-GB" dirty="0"/>
            </a:br>
            <a:r>
              <a:rPr lang="en-GB" dirty="0"/>
              <a:t>Singularity runs as the user, using all their permissions/restrictions</a:t>
            </a:r>
          </a:p>
          <a:p>
            <a:r>
              <a:rPr lang="en-GB" dirty="0"/>
              <a:t>Singularity is compatible with Docker</a:t>
            </a:r>
          </a:p>
          <a:p>
            <a:r>
              <a:rPr lang="en-GB" dirty="0"/>
              <a:t>Singularity community is much smaller</a:t>
            </a:r>
          </a:p>
        </p:txBody>
      </p:sp>
    </p:spTree>
    <p:extLst>
      <p:ext uri="{BB962C8B-B14F-4D97-AF65-F5344CB8AC3E}">
        <p14:creationId xmlns:p14="http://schemas.microsoft.com/office/powerpoint/2010/main" val="29182454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ADFFE-CACD-634B-BFB6-1F7AFA0A175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5B92BFC8-8BB6-3F47-912C-B32FDD6D2F55}"/>
              </a:ext>
            </a:extLst>
          </p:cNvPr>
          <p:cNvSpPr>
            <a:spLocks noGrp="1"/>
          </p:cNvSpPr>
          <p:nvPr>
            <p:ph idx="1"/>
          </p:nvPr>
        </p:nvSpPr>
        <p:spPr/>
        <p:txBody>
          <a:bodyPr>
            <a:normAutofit lnSpcReduction="10000"/>
          </a:bodyPr>
          <a:lstStyle/>
          <a:p>
            <a:r>
              <a:rPr lang="en-US" dirty="0" err="1"/>
              <a:t>Cmd</a:t>
            </a:r>
            <a:endParaRPr lang="en-US" dirty="0"/>
          </a:p>
          <a:p>
            <a:r>
              <a:rPr lang="en-US" dirty="0" err="1"/>
              <a:t>Entrypoint</a:t>
            </a:r>
            <a:r>
              <a:rPr lang="en-US" dirty="0"/>
              <a:t> (</a:t>
            </a:r>
            <a:r>
              <a:rPr lang="en-US" dirty="0" err="1"/>
              <a:t>Genrich</a:t>
            </a:r>
            <a:r>
              <a:rPr lang="en-US" dirty="0"/>
              <a:t>)</a:t>
            </a:r>
          </a:p>
          <a:p>
            <a:r>
              <a:rPr lang="en-US" dirty="0" err="1"/>
              <a:t>WorkingDir</a:t>
            </a:r>
            <a:endParaRPr lang="en-US" dirty="0"/>
          </a:p>
          <a:p>
            <a:r>
              <a:rPr lang="en-US" dirty="0"/>
              <a:t>Run Docker as user, not root. Or change </a:t>
            </a:r>
            <a:r>
              <a:rPr lang="en-US" dirty="0" err="1"/>
              <a:t>dir</a:t>
            </a:r>
            <a:endParaRPr lang="en-US" dirty="0"/>
          </a:p>
          <a:p>
            <a:r>
              <a:rPr lang="en-US" dirty="0"/>
              <a:t>Container naming</a:t>
            </a:r>
          </a:p>
          <a:p>
            <a:r>
              <a:rPr lang="en-US" dirty="0"/>
              <a:t>Container ID. Mention that </a:t>
            </a:r>
          </a:p>
          <a:p>
            <a:r>
              <a:rPr lang="en-US" dirty="0"/>
              <a:t>Pass env vars</a:t>
            </a:r>
          </a:p>
          <a:p>
            <a:r>
              <a:rPr lang="en-US" dirty="0"/>
              <a:t>Versions of images</a:t>
            </a:r>
          </a:p>
          <a:p>
            <a:r>
              <a:rPr lang="en-US" dirty="0"/>
              <a:t>Base images</a:t>
            </a:r>
          </a:p>
          <a:p>
            <a:r>
              <a:rPr lang="en-US" dirty="0"/>
              <a:t>-e TERM=</a:t>
            </a:r>
            <a:r>
              <a:rPr lang="en-US" dirty="0" err="1"/>
              <a:t>xterm</a:t>
            </a:r>
            <a:r>
              <a:rPr lang="en-US" dirty="0"/>
              <a:t> http://</a:t>
            </a:r>
            <a:r>
              <a:rPr lang="en-US" dirty="0" err="1"/>
              <a:t>www.mimastech.com</a:t>
            </a:r>
            <a:r>
              <a:rPr lang="en-US" dirty="0"/>
              <a:t>/2017/01/08/how-to-</a:t>
            </a:r>
            <a:r>
              <a:rPr lang="en-US" dirty="0" err="1"/>
              <a:t>setfix</a:t>
            </a:r>
            <a:r>
              <a:rPr lang="en-US" dirty="0"/>
              <a:t>-the-term-environment-variable-in-docker/</a:t>
            </a:r>
          </a:p>
        </p:txBody>
      </p:sp>
    </p:spTree>
    <p:extLst>
      <p:ext uri="{BB962C8B-B14F-4D97-AF65-F5344CB8AC3E}">
        <p14:creationId xmlns:p14="http://schemas.microsoft.com/office/powerpoint/2010/main" val="20160251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EC08-FC31-2543-9491-EFEFCE339D02}"/>
              </a:ext>
            </a:extLst>
          </p:cNvPr>
          <p:cNvSpPr>
            <a:spLocks noGrp="1"/>
          </p:cNvSpPr>
          <p:nvPr>
            <p:ph type="title"/>
          </p:nvPr>
        </p:nvSpPr>
        <p:spPr/>
        <p:txBody>
          <a:bodyPr>
            <a:normAutofit fontScale="90000"/>
          </a:bodyPr>
          <a:lstStyle/>
          <a:p>
            <a:r>
              <a:rPr lang="en-US" dirty="0"/>
              <a:t>None image</a:t>
            </a:r>
          </a:p>
        </p:txBody>
      </p:sp>
      <p:sp>
        <p:nvSpPr>
          <p:cNvPr id="3" name="Content Placeholder 2">
            <a:extLst>
              <a:ext uri="{FF2B5EF4-FFF2-40B4-BE49-F238E27FC236}">
                <a16:creationId xmlns:a16="http://schemas.microsoft.com/office/drawing/2014/main" id="{A9D44094-8251-F143-8031-F926C859C366}"/>
              </a:ext>
            </a:extLst>
          </p:cNvPr>
          <p:cNvSpPr>
            <a:spLocks noGrp="1"/>
          </p:cNvSpPr>
          <p:nvPr>
            <p:ph idx="1"/>
          </p:nvPr>
        </p:nvSpPr>
        <p:spPr/>
        <p:txBody>
          <a:bodyPr>
            <a:normAutofit lnSpcReduction="10000"/>
          </a:bodyPr>
          <a:lstStyle/>
          <a:p>
            <a:pPr fontAlgn="base"/>
            <a:endParaRPr lang="en-GB" dirty="0"/>
          </a:p>
          <a:p>
            <a:pPr fontAlgn="base"/>
            <a:r>
              <a:rPr lang="en-GB" dirty="0"/>
              <a:t>The Good &lt;none&gt;:&lt;none&gt;</a:t>
            </a:r>
          </a:p>
          <a:p>
            <a:pPr fontAlgn="base"/>
            <a:r>
              <a:rPr lang="en-GB" dirty="0"/>
              <a:t>These are </a:t>
            </a:r>
            <a:r>
              <a:rPr lang="en-GB" b="1" dirty="0"/>
              <a:t>intermediate</a:t>
            </a:r>
            <a:r>
              <a:rPr lang="en-GB" dirty="0"/>
              <a:t> images and can be seen using </a:t>
            </a:r>
            <a:r>
              <a:rPr lang="en-GB" dirty="0">
                <a:latin typeface="Courier New" panose="02070309020205020404" pitchFamily="49" charset="0"/>
                <a:cs typeface="Courier New" panose="02070309020205020404" pitchFamily="49" charset="0"/>
              </a:rPr>
              <a:t>docker images -a</a:t>
            </a:r>
            <a:r>
              <a:rPr lang="en-GB" dirty="0"/>
              <a:t>. They don't result into a disk space problem, but they take space on the screen</a:t>
            </a:r>
          </a:p>
          <a:p>
            <a:pPr fontAlgn="base"/>
            <a:r>
              <a:rPr lang="en-GB" dirty="0"/>
              <a:t>The Bad &lt;none&gt;:&lt;none&gt;</a:t>
            </a:r>
          </a:p>
          <a:p>
            <a:pPr fontAlgn="base"/>
            <a:r>
              <a:rPr lang="en-GB" dirty="0"/>
              <a:t>These images are the </a:t>
            </a:r>
            <a:r>
              <a:rPr lang="en-GB" b="1" dirty="0"/>
              <a:t>dangling</a:t>
            </a:r>
            <a:r>
              <a:rPr lang="en-GB" dirty="0"/>
              <a:t> ones, which can cause disk space problems. These &lt;none&gt;:&lt;none&gt; images are being listed as part of docker images and need to be pruned: </a:t>
            </a:r>
            <a:r>
              <a:rPr lang="en-GB" dirty="0">
                <a:latin typeface="Courier New" panose="02070309020205020404" pitchFamily="49" charset="0"/>
                <a:cs typeface="Courier New" panose="02070309020205020404" pitchFamily="49" charset="0"/>
              </a:rPr>
              <a:t>docker image prune</a:t>
            </a:r>
            <a:endParaRPr lang="en-GB" dirty="0"/>
          </a:p>
          <a:p>
            <a:pPr fontAlgn="base"/>
            <a:r>
              <a:rPr lang="en-GB" dirty="0"/>
              <a:t>(a dangling file system layer in Docker is something that is unused and is not being referenced by any images. Hence we need a mechanism for Docker to clear these dangling images)</a:t>
            </a:r>
          </a:p>
          <a:p>
            <a:endParaRPr lang="en-US" dirty="0"/>
          </a:p>
        </p:txBody>
      </p:sp>
    </p:spTree>
    <p:extLst>
      <p:ext uri="{BB962C8B-B14F-4D97-AF65-F5344CB8AC3E}">
        <p14:creationId xmlns:p14="http://schemas.microsoft.com/office/powerpoint/2010/main" val="425379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6686-D8EB-4345-808E-FCEEB800D86E}"/>
              </a:ext>
            </a:extLst>
          </p:cNvPr>
          <p:cNvSpPr>
            <a:spLocks noGrp="1"/>
          </p:cNvSpPr>
          <p:nvPr>
            <p:ph type="title"/>
          </p:nvPr>
        </p:nvSpPr>
        <p:spPr/>
        <p:txBody>
          <a:bodyPr>
            <a:normAutofit fontScale="90000"/>
          </a:bodyPr>
          <a:lstStyle/>
          <a:p>
            <a:r>
              <a:rPr lang="en-US" dirty="0"/>
              <a:t>Overview </a:t>
            </a:r>
          </a:p>
        </p:txBody>
      </p:sp>
      <p:graphicFrame>
        <p:nvGraphicFramePr>
          <p:cNvPr id="5" name="Table 4">
            <a:extLst>
              <a:ext uri="{FF2B5EF4-FFF2-40B4-BE49-F238E27FC236}">
                <a16:creationId xmlns:a16="http://schemas.microsoft.com/office/drawing/2014/main" id="{5704110B-D193-A243-A0D7-5B3832E6AF2D}"/>
              </a:ext>
            </a:extLst>
          </p:cNvPr>
          <p:cNvGraphicFramePr>
            <a:graphicFrameLocks noGrp="1"/>
          </p:cNvGraphicFramePr>
          <p:nvPr>
            <p:extLst>
              <p:ext uri="{D42A27DB-BD31-4B8C-83A1-F6EECF244321}">
                <p14:modId xmlns:p14="http://schemas.microsoft.com/office/powerpoint/2010/main" val="1699013996"/>
              </p:ext>
            </p:extLst>
          </p:nvPr>
        </p:nvGraphicFramePr>
        <p:xfrm>
          <a:off x="838200" y="1498600"/>
          <a:ext cx="10515599" cy="3861591"/>
        </p:xfrm>
        <a:graphic>
          <a:graphicData uri="http://schemas.openxmlformats.org/drawingml/2006/table">
            <a:tbl>
              <a:tblPr>
                <a:tableStyleId>{5C22544A-7EE6-4342-B048-85BDC9FD1C3A}</a:tableStyleId>
              </a:tblPr>
              <a:tblGrid>
                <a:gridCol w="1612706">
                  <a:extLst>
                    <a:ext uri="{9D8B030D-6E8A-4147-A177-3AD203B41FA5}">
                      <a16:colId xmlns:a16="http://schemas.microsoft.com/office/drawing/2014/main" val="1713828526"/>
                    </a:ext>
                  </a:extLst>
                </a:gridCol>
                <a:gridCol w="8902893">
                  <a:extLst>
                    <a:ext uri="{9D8B030D-6E8A-4147-A177-3AD203B41FA5}">
                      <a16:colId xmlns:a16="http://schemas.microsoft.com/office/drawing/2014/main" val="3759754039"/>
                    </a:ext>
                  </a:extLst>
                </a:gridCol>
              </a:tblGrid>
              <a:tr h="264148">
                <a:tc>
                  <a:txBody>
                    <a:bodyPr/>
                    <a:lstStyle/>
                    <a:p>
                      <a:pPr algn="ctr" fontAlgn="ctr"/>
                      <a:r>
                        <a:rPr lang="en-GB" sz="1600" u="none" strike="noStrike" dirty="0">
                          <a:effectLst/>
                        </a:rPr>
                        <a:t>Term</a:t>
                      </a:r>
                      <a:endParaRPr lang="en-GB" sz="1600" b="1" i="0" u="none" strike="noStrike" dirty="0">
                        <a:solidFill>
                          <a:srgbClr val="000000"/>
                        </a:solidFill>
                        <a:effectLst/>
                        <a:latin typeface="Calibri" panose="020F0502020204030204" pitchFamily="34" charset="0"/>
                      </a:endParaRPr>
                    </a:p>
                  </a:txBody>
                  <a:tcPr marL="9434" marR="9434" marT="9434" marB="0" anchor="ctr"/>
                </a:tc>
                <a:tc>
                  <a:txBody>
                    <a:bodyPr/>
                    <a:lstStyle/>
                    <a:p>
                      <a:pPr algn="ctr" fontAlgn="ctr"/>
                      <a:r>
                        <a:rPr lang="en-GB" sz="1600" u="none" strike="noStrike" dirty="0">
                          <a:effectLst/>
                        </a:rPr>
                        <a:t>Description</a:t>
                      </a:r>
                      <a:endParaRPr lang="en-GB" sz="1600" b="1"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745641926"/>
                  </a:ext>
                </a:extLst>
              </a:tr>
              <a:tr h="553453">
                <a:tc>
                  <a:txBody>
                    <a:bodyPr/>
                    <a:lstStyle/>
                    <a:p>
                      <a:pPr algn="ctr" fontAlgn="ctr"/>
                      <a:r>
                        <a:rPr lang="en-GB" sz="1600" u="none" strike="noStrike">
                          <a:effectLst/>
                        </a:rPr>
                        <a:t>Dockerfile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text document that contains all the commands a user could call on the command line to assemble an image.</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2020487609"/>
                  </a:ext>
                </a:extLst>
              </a:tr>
              <a:tr h="276726">
                <a:tc>
                  <a:txBody>
                    <a:bodyPr/>
                    <a:lstStyle/>
                    <a:p>
                      <a:pPr algn="ctr" fontAlgn="ctr"/>
                      <a:r>
                        <a:rPr lang="en-GB" sz="1600" u="none" strike="noStrike">
                          <a:effectLst/>
                        </a:rPr>
                        <a:t>Layer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Set of read-only files to provision the system. Think of a layer as a read only snapshot of the filesystem.</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89241530"/>
                  </a:ext>
                </a:extLst>
              </a:tr>
              <a:tr h="830179">
                <a:tc>
                  <a:txBody>
                    <a:bodyPr/>
                    <a:lstStyle/>
                    <a:p>
                      <a:pPr algn="ctr" fontAlgn="ctr"/>
                      <a:r>
                        <a:rPr lang="en-GB" sz="1600" u="none" strike="noStrike">
                          <a:effectLst/>
                        </a:rPr>
                        <a:t>Image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Read-only layer that is the base of your container. It can have a parent image to abstract away the more basic filesystem snapshot. A Java image would inherit from a linux image with the preinstalled utilities. A tomcat image will have a Java image as the parent because it depends on Java to run Tomcat.</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404738479"/>
                  </a:ext>
                </a:extLst>
              </a:tr>
              <a:tr h="553453">
                <a:tc>
                  <a:txBody>
                    <a:bodyPr/>
                    <a:lstStyle/>
                    <a:p>
                      <a:pPr algn="ctr" fontAlgn="ctr"/>
                      <a:r>
                        <a:rPr lang="en-GB" sz="1600" u="none" strike="noStrike">
                          <a:effectLst/>
                        </a:rPr>
                        <a:t>Container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Runnable &amp; writeable instance of the image. Basically it is a process isolated by docker that runs on top of the filesystem that an image provides.</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979322729"/>
                  </a:ext>
                </a:extLst>
              </a:tr>
              <a:tr h="553453">
                <a:tc>
                  <a:txBody>
                    <a:bodyPr/>
                    <a:lstStyle/>
                    <a:p>
                      <a:pPr algn="ctr" fontAlgn="ctr"/>
                      <a:r>
                        <a:rPr lang="en-GB" sz="1600" u="none" strike="noStrike">
                          <a:effectLst/>
                        </a:rPr>
                        <a:t>Registry / Hub</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Central place where all publicly published images live. You can search it, upload your images there and when you pull a docker image, it comes the repository/hub.</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069768065"/>
                  </a:ext>
                </a:extLst>
              </a:tr>
              <a:tr h="830179">
                <a:tc>
                  <a:txBody>
                    <a:bodyPr/>
                    <a:lstStyle/>
                    <a:p>
                      <a:pPr algn="ctr" fontAlgn="ctr"/>
                      <a:r>
                        <a:rPr lang="en-GB" sz="1600" u="none" strike="noStrike">
                          <a:effectLst/>
                        </a:rPr>
                        <a:t>Docker machine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VM within which you can run Docker containers. On Linux you can run docker containers natively, but on OSX and Windows you need a layer of abstraction. A docker machine will spin a very lightweight virtual machine that integrates with the docker command line utilities really well.</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164313813"/>
                  </a:ext>
                </a:extLst>
              </a:tr>
            </a:tbl>
          </a:graphicData>
        </a:graphic>
      </p:graphicFrame>
    </p:spTree>
    <p:extLst>
      <p:ext uri="{BB962C8B-B14F-4D97-AF65-F5344CB8AC3E}">
        <p14:creationId xmlns:p14="http://schemas.microsoft.com/office/powerpoint/2010/main" val="16491751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F3DCF-880D-A241-AE27-B37D83B3AEC2}"/>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BF1161CD-AB51-9E44-923B-26502FA7352A}"/>
              </a:ext>
            </a:extLst>
          </p:cNvPr>
          <p:cNvSpPr>
            <a:spLocks noGrp="1"/>
          </p:cNvSpPr>
          <p:nvPr>
            <p:ph idx="1"/>
          </p:nvPr>
        </p:nvSpPr>
        <p:spPr/>
        <p:txBody>
          <a:bodyPr/>
          <a:lstStyle/>
          <a:p>
            <a:r>
              <a:rPr lang="en-US" dirty="0"/>
              <a:t>docker –help</a:t>
            </a:r>
          </a:p>
          <a:p>
            <a:r>
              <a:rPr lang="en-US" dirty="0"/>
              <a:t>docker run --help</a:t>
            </a:r>
          </a:p>
        </p:txBody>
      </p:sp>
    </p:spTree>
    <p:extLst>
      <p:ext uri="{BB962C8B-B14F-4D97-AF65-F5344CB8AC3E}">
        <p14:creationId xmlns:p14="http://schemas.microsoft.com/office/powerpoint/2010/main" val="9865881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C3B6-DDFE-EA40-AF0C-445CBCDD2B89}"/>
              </a:ext>
            </a:extLst>
          </p:cNvPr>
          <p:cNvSpPr>
            <a:spLocks noGrp="1"/>
          </p:cNvSpPr>
          <p:nvPr>
            <p:ph type="title"/>
          </p:nvPr>
        </p:nvSpPr>
        <p:spPr/>
        <p:txBody>
          <a:bodyPr>
            <a:normAutofit fontScale="90000"/>
          </a:bodyPr>
          <a:lstStyle/>
          <a:p>
            <a:r>
              <a:rPr lang="en-US" dirty="0"/>
              <a:t>Exercises</a:t>
            </a:r>
          </a:p>
        </p:txBody>
      </p:sp>
    </p:spTree>
    <p:extLst>
      <p:ext uri="{BB962C8B-B14F-4D97-AF65-F5344CB8AC3E}">
        <p14:creationId xmlns:p14="http://schemas.microsoft.com/office/powerpoint/2010/main" val="34320688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995B-FAF5-094A-B009-5A50322AD51E}"/>
              </a:ext>
            </a:extLst>
          </p:cNvPr>
          <p:cNvSpPr>
            <a:spLocks noGrp="1"/>
          </p:cNvSpPr>
          <p:nvPr>
            <p:ph type="title"/>
          </p:nvPr>
        </p:nvSpPr>
        <p:spPr/>
        <p:txBody>
          <a:bodyPr>
            <a:normAutofit fontScale="90000"/>
          </a:bodyPr>
          <a:lstStyle/>
          <a:p>
            <a:r>
              <a:rPr lang="en-US" dirty="0"/>
              <a:t>Traditional </a:t>
            </a:r>
          </a:p>
        </p:txBody>
      </p:sp>
      <p:pic>
        <p:nvPicPr>
          <p:cNvPr id="1026" name="Picture 2" descr="User Space vs. Kernel Space - Simple User Space">
            <a:extLst>
              <a:ext uri="{FF2B5EF4-FFF2-40B4-BE49-F238E27FC236}">
                <a16:creationId xmlns:a16="http://schemas.microsoft.com/office/drawing/2014/main" id="{BDA8FE9A-1B60-B842-BC5B-799112E43E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988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07AF-F769-D44B-8EF5-68C0537C071F}"/>
              </a:ext>
            </a:extLst>
          </p:cNvPr>
          <p:cNvSpPr>
            <a:spLocks noGrp="1"/>
          </p:cNvSpPr>
          <p:nvPr>
            <p:ph type="title"/>
          </p:nvPr>
        </p:nvSpPr>
        <p:spPr/>
        <p:txBody>
          <a:bodyPr>
            <a:normAutofit fontScale="90000"/>
          </a:bodyPr>
          <a:lstStyle/>
          <a:p>
            <a:r>
              <a:rPr lang="en-US" dirty="0"/>
              <a:t>Container</a:t>
            </a:r>
          </a:p>
        </p:txBody>
      </p:sp>
      <p:pic>
        <p:nvPicPr>
          <p:cNvPr id="2050" name="Picture 2" descr="User Space vs. Kernel Space - Simple Container">
            <a:extLst>
              <a:ext uri="{FF2B5EF4-FFF2-40B4-BE49-F238E27FC236}">
                <a16:creationId xmlns:a16="http://schemas.microsoft.com/office/drawing/2014/main" id="{098F9BBE-9225-7C4E-99CD-19D6DC3DC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04123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DC73-A73E-8A4B-973A-20E8C44923E0}"/>
              </a:ext>
            </a:extLst>
          </p:cNvPr>
          <p:cNvSpPr>
            <a:spLocks noGrp="1"/>
          </p:cNvSpPr>
          <p:nvPr>
            <p:ph type="title"/>
          </p:nvPr>
        </p:nvSpPr>
        <p:spPr/>
        <p:txBody>
          <a:bodyPr>
            <a:normAutofit fontScale="90000"/>
          </a:bodyPr>
          <a:lstStyle/>
          <a:p>
            <a:r>
              <a:rPr lang="en-US" dirty="0"/>
              <a:t>Namespaces</a:t>
            </a:r>
          </a:p>
        </p:txBody>
      </p:sp>
      <p:sp>
        <p:nvSpPr>
          <p:cNvPr id="3" name="Content Placeholder 2">
            <a:extLst>
              <a:ext uri="{FF2B5EF4-FFF2-40B4-BE49-F238E27FC236}">
                <a16:creationId xmlns:a16="http://schemas.microsoft.com/office/drawing/2014/main" id="{A2DFE997-85A1-DB49-91C8-F625BEF31607}"/>
              </a:ext>
            </a:extLst>
          </p:cNvPr>
          <p:cNvSpPr>
            <a:spLocks noGrp="1"/>
          </p:cNvSpPr>
          <p:nvPr>
            <p:ph idx="1"/>
          </p:nvPr>
        </p:nvSpPr>
        <p:spPr/>
        <p:txBody>
          <a:bodyPr/>
          <a:lstStyle/>
          <a:p>
            <a:r>
              <a:rPr lang="en-US" dirty="0"/>
              <a:t>Open an interactive bash shell using</a:t>
            </a:r>
          </a:p>
        </p:txBody>
      </p:sp>
    </p:spTree>
    <p:extLst>
      <p:ext uri="{BB962C8B-B14F-4D97-AF65-F5344CB8AC3E}">
        <p14:creationId xmlns:p14="http://schemas.microsoft.com/office/powerpoint/2010/main" val="6171772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22F0-D5E3-0F49-8F34-AC582DF2D512}"/>
              </a:ext>
            </a:extLst>
          </p:cNvPr>
          <p:cNvSpPr>
            <a:spLocks noGrp="1"/>
          </p:cNvSpPr>
          <p:nvPr>
            <p:ph type="title"/>
          </p:nvPr>
        </p:nvSpPr>
        <p:spPr>
          <a:xfrm>
            <a:off x="838200" y="50333"/>
            <a:ext cx="9796670" cy="579092"/>
          </a:xfrm>
        </p:spPr>
        <p:txBody>
          <a:bodyPr>
            <a:normAutofit fontScale="90000"/>
          </a:bodyPr>
          <a:lstStyle/>
          <a:p>
            <a:endParaRPr lang="en-US"/>
          </a:p>
        </p:txBody>
      </p:sp>
      <p:sp>
        <p:nvSpPr>
          <p:cNvPr id="4" name="TextBox 3">
            <a:extLst>
              <a:ext uri="{FF2B5EF4-FFF2-40B4-BE49-F238E27FC236}">
                <a16:creationId xmlns:a16="http://schemas.microsoft.com/office/drawing/2014/main" id="{EFCFF510-0B6A-6E4A-8A2B-12BB2BF879F4}"/>
              </a:ext>
            </a:extLst>
          </p:cNvPr>
          <p:cNvSpPr txBox="1"/>
          <p:nvPr/>
        </p:nvSpPr>
        <p:spPr>
          <a:xfrm>
            <a:off x="1082159" y="3781202"/>
            <a:ext cx="10709983" cy="289310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docker container ls –a</a:t>
            </a:r>
          </a:p>
          <a:p>
            <a:r>
              <a:rPr lang="en-US" sz="1400" dirty="0">
                <a:latin typeface="Courier New" panose="02070309020205020404" pitchFamily="49" charset="0"/>
                <a:cs typeface="Courier New" panose="02070309020205020404" pitchFamily="49" charset="0"/>
              </a:rPr>
              <a:t># CONTAINER ID   IMAGE           COMMAND   CREATED          STATUS          PORTS     NAMES</a:t>
            </a:r>
          </a:p>
          <a:p>
            <a:r>
              <a:rPr lang="en-US" sz="1400" dirty="0">
                <a:latin typeface="Courier New" panose="02070309020205020404" pitchFamily="49" charset="0"/>
                <a:cs typeface="Courier New" panose="02070309020205020404" pitchFamily="49" charset="0"/>
              </a:rPr>
              <a:t># e13395437ff4   </a:t>
            </a:r>
            <a:r>
              <a:rPr lang="en-US" sz="1400" dirty="0" err="1">
                <a:latin typeface="Courier New" panose="02070309020205020404" pitchFamily="49" charset="0"/>
                <a:cs typeface="Courier New" panose="02070309020205020404" pitchFamily="49" charset="0"/>
              </a:rPr>
              <a:t>ubuntu:latest</a:t>
            </a:r>
            <a:r>
              <a:rPr lang="en-US" sz="1400" dirty="0">
                <a:latin typeface="Courier New" panose="02070309020205020404" pitchFamily="49" charset="0"/>
                <a:cs typeface="Courier New" panose="02070309020205020404" pitchFamily="49" charset="0"/>
              </a:rPr>
              <a:t>   "bash"    26 minutes ago   Up 26 minutes             distracted_</a:t>
            </a:r>
          </a:p>
          <a:p>
            <a:r>
              <a:rPr lang="en-US" sz="1400" b="1" dirty="0">
                <a:latin typeface="Courier New" panose="02070309020205020404" pitchFamily="49" charset="0"/>
                <a:cs typeface="Courier New" panose="02070309020205020404" pitchFamily="49" charset="0"/>
              </a:rPr>
              <a:t>export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&lt;put CONTAINER ID here&gt;</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#in this case: export </a:t>
            </a:r>
            <a:r>
              <a:rPr lang="en-US" sz="1400" dirty="0" err="1">
                <a:latin typeface="Courier New" panose="02070309020205020404" pitchFamily="49" charset="0"/>
                <a:cs typeface="Courier New" panose="02070309020205020404" pitchFamily="49" charset="0"/>
              </a:rPr>
              <a:t>container_id</a:t>
            </a:r>
            <a:r>
              <a:rPr lang="en-US" sz="1400" dirty="0">
                <a:latin typeface="Courier New" panose="02070309020205020404" pitchFamily="49" charset="0"/>
                <a:cs typeface="Courier New" panose="02070309020205020404" pitchFamily="49" charset="0"/>
              </a:rPr>
              <a:t>='e13395437ff4'</a:t>
            </a:r>
          </a:p>
          <a:p>
            <a:r>
              <a:rPr lang="en-US" sz="1400" b="1" dirty="0">
                <a:latin typeface="Courier New" panose="02070309020205020404" pitchFamily="49" charset="0"/>
                <a:cs typeface="Courier New" panose="02070309020205020404" pitchFamily="49" charset="0"/>
              </a:rPr>
              <a:t>docker exec -t -</a:t>
            </a:r>
            <a:r>
              <a:rPr lang="en-US" sz="1400" b="1" dirty="0" err="1">
                <a:latin typeface="Courier New" panose="02070309020205020404" pitchFamily="49" charset="0"/>
                <a:cs typeface="Courier New" panose="02070309020205020404" pitchFamily="49" charset="0"/>
              </a:rPr>
              <a:t>i</a:t>
            </a:r>
            <a:r>
              <a:rPr lang="en-US" sz="1400" b="1" dirty="0">
                <a:latin typeface="Courier New" panose="02070309020205020404" pitchFamily="49" charset="0"/>
                <a:cs typeface="Courier New" panose="02070309020205020404" pitchFamily="49" charset="0"/>
              </a:rPr>
              <a:t> --privileged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 bash</a:t>
            </a:r>
          </a:p>
          <a:p>
            <a:r>
              <a:rPr lang="en-US" sz="1400" b="1" dirty="0">
                <a:latin typeface="Courier New" panose="02070309020205020404" pitchFamily="49" charset="0"/>
                <a:cs typeface="Courier New" panose="02070309020205020404" pitchFamily="49" charset="0"/>
              </a:rPr>
              <a:t>ls -l /</a:t>
            </a:r>
            <a:r>
              <a:rPr lang="en-US" sz="1400" b="1" dirty="0" err="1">
                <a:latin typeface="Courier New" panose="02070309020205020404" pitchFamily="49" charset="0"/>
                <a:cs typeface="Courier New" panose="02070309020205020404" pitchFamily="49" charset="0"/>
              </a:rPr>
              <a:t>tmp</a:t>
            </a:r>
            <a:endParaRPr lang="en-US" sz="1400" b="1"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total 4</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tmp.4Jsgc4LsGh</a:t>
            </a:r>
          </a:p>
          <a:p>
            <a:r>
              <a:rPr lang="en-US" sz="1400" b="1" dirty="0">
                <a:latin typeface="Courier New" panose="02070309020205020404" pitchFamily="49" charset="0"/>
                <a:cs typeface="Courier New" panose="02070309020205020404" pitchFamily="49" charset="0"/>
              </a:rPr>
              <a:t>cd /</a:t>
            </a:r>
            <a:r>
              <a:rPr lang="en-US" sz="1400" b="1" dirty="0" err="1">
                <a:latin typeface="Courier New" panose="02070309020205020404" pitchFamily="49" charset="0"/>
                <a:cs typeface="Courier New" panose="02070309020205020404" pitchFamily="49" charset="0"/>
              </a:rPr>
              <a:t>tmp</a:t>
            </a:r>
            <a:r>
              <a:rPr lang="en-US" sz="1400" b="1" dirty="0">
                <a:latin typeface="Courier New" panose="02070309020205020404" pitchFamily="49" charset="0"/>
                <a:cs typeface="Courier New" panose="02070309020205020404" pitchFamily="49" charset="0"/>
              </a:rPr>
              <a:t>/tmp.4Jsgc4LsGh/</a:t>
            </a:r>
          </a:p>
          <a:p>
            <a:r>
              <a:rPr lang="en-US" sz="1400" b="1" dirty="0">
                <a:latin typeface="Courier New" panose="02070309020205020404" pitchFamily="49" charset="0"/>
                <a:cs typeface="Courier New" panose="02070309020205020404" pitchFamily="49" charset="0"/>
              </a:rPr>
              <a:t>ls –l</a:t>
            </a:r>
          </a:p>
          <a:p>
            <a:r>
              <a:rPr lang="en-US" sz="1400" dirty="0">
                <a:latin typeface="Courier New" panose="02070309020205020404" pitchFamily="49" charset="0"/>
                <a:cs typeface="Courier New" panose="02070309020205020404" pitchFamily="49" charset="0"/>
              </a:rPr>
              <a:t># total 8</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drwxrwxrwt</a:t>
            </a:r>
            <a:r>
              <a:rPr lang="en-US" sz="1400" dirty="0">
                <a:latin typeface="Courier New" panose="02070309020205020404" pitchFamily="49" charset="0"/>
                <a:cs typeface="Courier New" panose="02070309020205020404" pitchFamily="49" charset="0"/>
              </a:rPr>
              <a:t> 1 root root 4096 Mar 15 04:02 ../</a:t>
            </a:r>
          </a:p>
        </p:txBody>
      </p:sp>
      <p:sp>
        <p:nvSpPr>
          <p:cNvPr id="6" name="TextBox 5">
            <a:extLst>
              <a:ext uri="{FF2B5EF4-FFF2-40B4-BE49-F238E27FC236}">
                <a16:creationId xmlns:a16="http://schemas.microsoft.com/office/drawing/2014/main" id="{7C8BC614-F50E-ED44-AF2F-9D3C75E4A96F}"/>
              </a:ext>
            </a:extLst>
          </p:cNvPr>
          <p:cNvSpPr txBox="1"/>
          <p:nvPr/>
        </p:nvSpPr>
        <p:spPr>
          <a:xfrm>
            <a:off x="287683" y="1143484"/>
            <a:ext cx="6413935" cy="2123658"/>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docker run -t -</a:t>
            </a:r>
            <a:r>
              <a:rPr lang="en-US" sz="1200" b="1" dirty="0" err="1">
                <a:latin typeface="Courier New" panose="02070309020205020404" pitchFamily="49" charset="0"/>
                <a:cs typeface="Courier New" panose="02070309020205020404" pitchFamily="49" charset="0"/>
              </a:rPr>
              <a:t>i</a:t>
            </a:r>
            <a:r>
              <a:rPr lang="en-US" sz="1200" b="1" dirty="0">
                <a:latin typeface="Courier New" panose="02070309020205020404" pitchFamily="49" charset="0"/>
                <a:cs typeface="Courier New" panose="02070309020205020404" pitchFamily="49" charset="0"/>
              </a:rPr>
              <a:t> --rm --privileged </a:t>
            </a:r>
            <a:r>
              <a:rPr lang="en-US" sz="1200" b="1" dirty="0" err="1">
                <a:latin typeface="Courier New" panose="02070309020205020404" pitchFamily="49" charset="0"/>
                <a:cs typeface="Courier New" panose="02070309020205020404" pitchFamily="49" charset="0"/>
              </a:rPr>
              <a:t>ubuntu:latest</a:t>
            </a:r>
            <a:r>
              <a:rPr lang="en-US" sz="1200" b="1" dirty="0">
                <a:latin typeface="Courier New" panose="02070309020205020404" pitchFamily="49" charset="0"/>
                <a:cs typeface="Courier New" panose="02070309020205020404" pitchFamily="49" charset="0"/>
              </a:rPr>
              <a:t> bash</a:t>
            </a:r>
          </a:p>
          <a:p>
            <a:r>
              <a:rPr lang="en-US" sz="1200" b="1" dirty="0" err="1">
                <a:latin typeface="Courier New" panose="02070309020205020404" pitchFamily="49" charset="0"/>
                <a:cs typeface="Courier New" panose="02070309020205020404" pitchFamily="49" charset="0"/>
              </a:rPr>
              <a:t>unshare</a:t>
            </a:r>
            <a:r>
              <a:rPr lang="en-US" sz="1200" b="1" dirty="0">
                <a:latin typeface="Courier New" panose="02070309020205020404" pitchFamily="49" charset="0"/>
                <a:cs typeface="Courier New" panose="02070309020205020404" pitchFamily="49" charset="0"/>
              </a:rPr>
              <a:t> -m /bin/bash</a:t>
            </a:r>
          </a:p>
          <a:p>
            <a:r>
              <a:rPr lang="en-US" sz="1200" b="1" dirty="0" err="1">
                <a:latin typeface="Courier New" panose="02070309020205020404" pitchFamily="49" charset="0"/>
                <a:cs typeface="Courier New" panose="02070309020205020404" pitchFamily="49" charset="0"/>
              </a:rPr>
              <a:t>secret_dir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mktemp</a:t>
            </a:r>
            <a:r>
              <a:rPr lang="en-US" sz="1200" b="1" dirty="0">
                <a:latin typeface="Courier New" panose="02070309020205020404" pitchFamily="49" charset="0"/>
                <a:cs typeface="Courier New" panose="02070309020205020404" pitchFamily="49" charset="0"/>
              </a:rPr>
              <a:t> -d --</a:t>
            </a:r>
            <a:r>
              <a:rPr lang="en-US" sz="1200" b="1" dirty="0" err="1">
                <a:latin typeface="Courier New" panose="02070309020205020404" pitchFamily="49" charset="0"/>
                <a:cs typeface="Courier New" panose="02070309020205020404" pitchFamily="49" charset="0"/>
              </a:rPr>
              <a:t>tmpdir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tmp</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echo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tmp.4Jsgc4LsGh</a:t>
            </a:r>
          </a:p>
          <a:p>
            <a:r>
              <a:rPr lang="en-US" sz="1200" b="1" dirty="0">
                <a:latin typeface="Courier New" panose="02070309020205020404" pitchFamily="49" charset="0"/>
                <a:cs typeface="Courier New" panose="02070309020205020404" pitchFamily="49" charset="0"/>
              </a:rPr>
              <a:t>mount -n -o size=1m -t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df –</a:t>
            </a:r>
            <a:r>
              <a:rPr lang="en-US" sz="1200" b="1" dirty="0" err="1">
                <a:latin typeface="Courier New" panose="02070309020205020404" pitchFamily="49" charset="0"/>
                <a:cs typeface="Courier New" panose="02070309020205020404" pitchFamily="49" charset="0"/>
              </a:rPr>
              <a:t>hT</a:t>
            </a:r>
            <a:r>
              <a:rPr lang="en-US" sz="1200" b="1"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#shortened output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1.0M     0  1.0M   0%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/tmp.hxtTL4l86R</a:t>
            </a:r>
          </a:p>
          <a:p>
            <a:r>
              <a:rPr lang="en-US" sz="1200" b="1" dirty="0">
                <a:latin typeface="Courier New" panose="02070309020205020404" pitchFamily="49" charset="0"/>
                <a:cs typeface="Courier New" panose="02070309020205020404" pitchFamily="49" charset="0"/>
              </a:rPr>
              <a:t>cd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touch file1 file2</a:t>
            </a:r>
          </a:p>
          <a:p>
            <a:r>
              <a:rPr lang="en-US" sz="1200" b="1" dirty="0">
                <a:latin typeface="Courier New" panose="02070309020205020404" pitchFamily="49" charset="0"/>
                <a:cs typeface="Courier New" panose="02070309020205020404" pitchFamily="49" charset="0"/>
              </a:rPr>
              <a:t>ls –l</a:t>
            </a:r>
          </a:p>
        </p:txBody>
      </p:sp>
      <p:sp>
        <p:nvSpPr>
          <p:cNvPr id="7" name="TextBox 6">
            <a:extLst>
              <a:ext uri="{FF2B5EF4-FFF2-40B4-BE49-F238E27FC236}">
                <a16:creationId xmlns:a16="http://schemas.microsoft.com/office/drawing/2014/main" id="{E1A696A0-8400-0C41-B769-45FF6A054B47}"/>
              </a:ext>
            </a:extLst>
          </p:cNvPr>
          <p:cNvSpPr txBox="1"/>
          <p:nvPr/>
        </p:nvSpPr>
        <p:spPr>
          <a:xfrm>
            <a:off x="287683" y="774152"/>
            <a:ext cx="1164421" cy="369332"/>
          </a:xfrm>
          <a:prstGeom prst="rect">
            <a:avLst/>
          </a:prstGeom>
          <a:noFill/>
        </p:spPr>
        <p:txBody>
          <a:bodyPr wrap="none" rtlCol="0">
            <a:spAutoFit/>
          </a:bodyPr>
          <a:lstStyle/>
          <a:p>
            <a:r>
              <a:rPr lang="en-US" dirty="0"/>
              <a:t>Terminal 1</a:t>
            </a:r>
          </a:p>
        </p:txBody>
      </p:sp>
      <p:sp>
        <p:nvSpPr>
          <p:cNvPr id="8" name="TextBox 7">
            <a:extLst>
              <a:ext uri="{FF2B5EF4-FFF2-40B4-BE49-F238E27FC236}">
                <a16:creationId xmlns:a16="http://schemas.microsoft.com/office/drawing/2014/main" id="{18EEE8BA-6848-8741-B716-871EC3EE3CFD}"/>
              </a:ext>
            </a:extLst>
          </p:cNvPr>
          <p:cNvSpPr txBox="1"/>
          <p:nvPr/>
        </p:nvSpPr>
        <p:spPr>
          <a:xfrm>
            <a:off x="1082159" y="3473418"/>
            <a:ext cx="1164421" cy="369332"/>
          </a:xfrm>
          <a:prstGeom prst="rect">
            <a:avLst/>
          </a:prstGeom>
          <a:noFill/>
        </p:spPr>
        <p:txBody>
          <a:bodyPr wrap="none" rtlCol="0">
            <a:spAutoFit/>
          </a:bodyPr>
          <a:lstStyle/>
          <a:p>
            <a:r>
              <a:rPr lang="en-US" dirty="0"/>
              <a:t>Terminal 2</a:t>
            </a:r>
          </a:p>
        </p:txBody>
      </p:sp>
    </p:spTree>
    <p:extLst>
      <p:ext uri="{BB962C8B-B14F-4D97-AF65-F5344CB8AC3E}">
        <p14:creationId xmlns:p14="http://schemas.microsoft.com/office/powerpoint/2010/main" val="2548212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65102</TotalTime>
  <Words>4252</Words>
  <Application>Microsoft Macintosh PowerPoint</Application>
  <PresentationFormat>Widescreen</PresentationFormat>
  <Paragraphs>514</Paragraphs>
  <Slides>42</Slides>
  <Notes>31</Notes>
  <HiddenSlides>11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Courier New</vt:lpstr>
      <vt:lpstr>Gill Sans</vt:lpstr>
      <vt:lpstr>Gill Sans MT</vt:lpstr>
      <vt:lpstr>Office Theme</vt:lpstr>
      <vt:lpstr>Introduction to Containers</vt:lpstr>
      <vt:lpstr>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Resources</vt:lpstr>
      <vt:lpstr>Namespaces!</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Difference Docker vs Virtual Machine</vt:lpstr>
      <vt:lpstr>Docker and Virtual Machines</vt:lpstr>
      <vt:lpstr>Docker</vt:lpstr>
      <vt:lpstr>Docker workflow</vt:lpstr>
      <vt:lpstr>Dockerfile</vt:lpstr>
      <vt:lpstr>Docker image and container</vt:lpstr>
      <vt:lpstr>Commands</vt:lpstr>
      <vt:lpstr>Identifying a docker object</vt:lpstr>
      <vt:lpstr>Inspecting a container</vt:lpstr>
      <vt:lpstr>Image sources</vt:lpstr>
      <vt:lpstr>Singularity</vt:lpstr>
      <vt:lpstr>Singularity vs Docker</vt:lpstr>
      <vt:lpstr>PowerPoint Presentation</vt:lpstr>
      <vt:lpstr>None image</vt:lpstr>
      <vt:lpstr>Overview </vt:lpstr>
      <vt:lpstr>PowerPoint Presentation</vt:lpstr>
      <vt:lpstr>Exercises</vt:lpstr>
      <vt:lpstr>Traditional </vt:lpstr>
      <vt:lpstr>Container</vt:lpstr>
      <vt:lpstr>Namespaces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532</cp:revision>
  <dcterms:created xsi:type="dcterms:W3CDTF">2013-06-18T20:54:41Z</dcterms:created>
  <dcterms:modified xsi:type="dcterms:W3CDTF">2021-05-06T17:20:20Z</dcterms:modified>
</cp:coreProperties>
</file>